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58" r:id="rId4"/>
    <p:sldId id="259" r:id="rId5"/>
    <p:sldId id="272" r:id="rId6"/>
    <p:sldId id="273" r:id="rId7"/>
    <p:sldId id="268" r:id="rId8"/>
    <p:sldId id="271" r:id="rId9"/>
    <p:sldId id="274" r:id="rId10"/>
    <p:sldId id="263" r:id="rId11"/>
    <p:sldId id="267" r:id="rId12"/>
    <p:sldId id="261" r:id="rId13"/>
    <p:sldId id="266" r:id="rId14"/>
    <p:sldId id="262" r:id="rId15"/>
    <p:sldId id="269" r:id="rId16"/>
    <p:sldId id="270" r:id="rId17"/>
    <p:sldId id="275" r:id="rId18"/>
    <p:sldId id="265"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p:scale>
          <a:sx n="108" d="100"/>
          <a:sy n="108" d="100"/>
        </p:scale>
        <p:origin x="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AB195B-E143-46BC-AF90-F680CFCDE5B9}"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53435-D92A-4F47-8297-595123741392}" type="slidenum">
              <a:rPr lang="en-US" smtClean="0"/>
              <a:t>‹#›</a:t>
            </a:fld>
            <a:endParaRPr lang="en-US"/>
          </a:p>
        </p:txBody>
      </p:sp>
    </p:spTree>
    <p:extLst>
      <p:ext uri="{BB962C8B-B14F-4D97-AF65-F5344CB8AC3E}">
        <p14:creationId xmlns:p14="http://schemas.microsoft.com/office/powerpoint/2010/main" val="238590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1F9F-6F96-4CFF-BF21-28100134C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CC035D-D6C1-4338-8453-2BFB5574C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A45A83-6023-4CF0-9BFB-0A4F4B0CE64F}"/>
              </a:ext>
            </a:extLst>
          </p:cNvPr>
          <p:cNvSpPr>
            <a:spLocks noGrp="1"/>
          </p:cNvSpPr>
          <p:nvPr>
            <p:ph type="dt" sz="half" idx="10"/>
          </p:nvPr>
        </p:nvSpPr>
        <p:spPr/>
        <p:txBody>
          <a:bodyPr/>
          <a:lstStyle/>
          <a:p>
            <a:fld id="{19DBDE53-A663-4C71-9483-9C6AD1861998}" type="datetime1">
              <a:rPr lang="en-US" smtClean="0"/>
              <a:t>7/20/2024</a:t>
            </a:fld>
            <a:endParaRPr lang="en-US"/>
          </a:p>
        </p:txBody>
      </p:sp>
      <p:sp>
        <p:nvSpPr>
          <p:cNvPr id="5" name="Footer Placeholder 4">
            <a:extLst>
              <a:ext uri="{FF2B5EF4-FFF2-40B4-BE49-F238E27FC236}">
                <a16:creationId xmlns:a16="http://schemas.microsoft.com/office/drawing/2014/main" id="{9AA87962-F99D-4EEA-BED3-CAADCEEC57EB}"/>
              </a:ext>
            </a:extLst>
          </p:cNvPr>
          <p:cNvSpPr>
            <a:spLocks noGrp="1"/>
          </p:cNvSpPr>
          <p:nvPr>
            <p:ph type="ftr" sz="quarter" idx="11"/>
          </p:nvPr>
        </p:nvSpPr>
        <p:spPr/>
        <p:txBody>
          <a:bodyPr/>
          <a:lstStyle/>
          <a:p>
            <a:r>
              <a:rPr lang="en-US"/>
              <a:t>Microcontroller Architecture and Programming</a:t>
            </a:r>
          </a:p>
        </p:txBody>
      </p:sp>
      <p:sp>
        <p:nvSpPr>
          <p:cNvPr id="6" name="Slide Number Placeholder 5">
            <a:extLst>
              <a:ext uri="{FF2B5EF4-FFF2-40B4-BE49-F238E27FC236}">
                <a16:creationId xmlns:a16="http://schemas.microsoft.com/office/drawing/2014/main" id="{9225C9A6-9023-4E9E-8022-D0DC23ACFA94}"/>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4076314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E7E6-D0E4-473B-BF58-7728254389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4A548F-3018-4E91-B353-257F429B369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4265B-4805-424A-B8B0-0A0F763951E2}"/>
              </a:ext>
            </a:extLst>
          </p:cNvPr>
          <p:cNvSpPr>
            <a:spLocks noGrp="1"/>
          </p:cNvSpPr>
          <p:nvPr>
            <p:ph type="dt" sz="half" idx="10"/>
          </p:nvPr>
        </p:nvSpPr>
        <p:spPr/>
        <p:txBody>
          <a:bodyPr/>
          <a:lstStyle/>
          <a:p>
            <a:fld id="{D99EF0D8-768F-4F92-A716-183A149C3426}" type="datetime1">
              <a:rPr lang="en-US" smtClean="0"/>
              <a:t>7/20/2024</a:t>
            </a:fld>
            <a:endParaRPr lang="en-US"/>
          </a:p>
        </p:txBody>
      </p:sp>
      <p:sp>
        <p:nvSpPr>
          <p:cNvPr id="5" name="Footer Placeholder 4">
            <a:extLst>
              <a:ext uri="{FF2B5EF4-FFF2-40B4-BE49-F238E27FC236}">
                <a16:creationId xmlns:a16="http://schemas.microsoft.com/office/drawing/2014/main" id="{F2488D8C-8EF9-4FDA-B098-B67B839D3BB2}"/>
              </a:ext>
            </a:extLst>
          </p:cNvPr>
          <p:cNvSpPr>
            <a:spLocks noGrp="1"/>
          </p:cNvSpPr>
          <p:nvPr>
            <p:ph type="ftr" sz="quarter" idx="11"/>
          </p:nvPr>
        </p:nvSpPr>
        <p:spPr/>
        <p:txBody>
          <a:bodyPr/>
          <a:lstStyle/>
          <a:p>
            <a:r>
              <a:rPr lang="en-US"/>
              <a:t>Microcontroller Architecture and Programming</a:t>
            </a:r>
          </a:p>
        </p:txBody>
      </p:sp>
      <p:sp>
        <p:nvSpPr>
          <p:cNvPr id="6" name="Slide Number Placeholder 5">
            <a:extLst>
              <a:ext uri="{FF2B5EF4-FFF2-40B4-BE49-F238E27FC236}">
                <a16:creationId xmlns:a16="http://schemas.microsoft.com/office/drawing/2014/main" id="{0AFDFF0C-1B43-4F9E-B411-B67D44ED483B}"/>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3708714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17E0F-423E-4F7D-85D7-CDE7872A1C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A6711C-1B4C-40C1-AD00-209CCA76F0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2AE419-A2AC-4F97-914C-1D3D7082C150}"/>
              </a:ext>
            </a:extLst>
          </p:cNvPr>
          <p:cNvSpPr>
            <a:spLocks noGrp="1"/>
          </p:cNvSpPr>
          <p:nvPr>
            <p:ph type="dt" sz="half" idx="10"/>
          </p:nvPr>
        </p:nvSpPr>
        <p:spPr/>
        <p:txBody>
          <a:bodyPr/>
          <a:lstStyle/>
          <a:p>
            <a:fld id="{215C7E8C-6E71-4DA5-9C7C-803A03C4D368}" type="datetime1">
              <a:rPr lang="en-US" smtClean="0"/>
              <a:t>7/20/2024</a:t>
            </a:fld>
            <a:endParaRPr lang="en-US"/>
          </a:p>
        </p:txBody>
      </p:sp>
      <p:sp>
        <p:nvSpPr>
          <p:cNvPr id="5" name="Footer Placeholder 4">
            <a:extLst>
              <a:ext uri="{FF2B5EF4-FFF2-40B4-BE49-F238E27FC236}">
                <a16:creationId xmlns:a16="http://schemas.microsoft.com/office/drawing/2014/main" id="{F3450D43-F47B-484A-B413-80FE94DE5A29}"/>
              </a:ext>
            </a:extLst>
          </p:cNvPr>
          <p:cNvSpPr>
            <a:spLocks noGrp="1"/>
          </p:cNvSpPr>
          <p:nvPr>
            <p:ph type="ftr" sz="quarter" idx="11"/>
          </p:nvPr>
        </p:nvSpPr>
        <p:spPr/>
        <p:txBody>
          <a:bodyPr/>
          <a:lstStyle/>
          <a:p>
            <a:r>
              <a:rPr lang="en-US"/>
              <a:t>Microcontroller Architecture and Programming</a:t>
            </a:r>
          </a:p>
        </p:txBody>
      </p:sp>
      <p:sp>
        <p:nvSpPr>
          <p:cNvPr id="6" name="Slide Number Placeholder 5">
            <a:extLst>
              <a:ext uri="{FF2B5EF4-FFF2-40B4-BE49-F238E27FC236}">
                <a16:creationId xmlns:a16="http://schemas.microsoft.com/office/drawing/2014/main" id="{F33543D9-9427-4AC6-95E7-84F339C633D1}"/>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237816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6941-F61F-4B12-9A6B-C184FE58AD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DC9C9-5051-4385-A6DA-35044340D99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5EB936-5DE7-4306-8648-D8CC66D9D9E7}"/>
              </a:ext>
            </a:extLst>
          </p:cNvPr>
          <p:cNvSpPr>
            <a:spLocks noGrp="1"/>
          </p:cNvSpPr>
          <p:nvPr>
            <p:ph type="dt" sz="half" idx="10"/>
          </p:nvPr>
        </p:nvSpPr>
        <p:spPr/>
        <p:txBody>
          <a:bodyPr/>
          <a:lstStyle/>
          <a:p>
            <a:fld id="{F4571D5E-5BFF-447F-818E-EF172DF3CAF5}" type="datetime1">
              <a:rPr lang="en-US" smtClean="0"/>
              <a:t>7/20/2024</a:t>
            </a:fld>
            <a:endParaRPr lang="en-US"/>
          </a:p>
        </p:txBody>
      </p:sp>
      <p:sp>
        <p:nvSpPr>
          <p:cNvPr id="5" name="Footer Placeholder 4">
            <a:extLst>
              <a:ext uri="{FF2B5EF4-FFF2-40B4-BE49-F238E27FC236}">
                <a16:creationId xmlns:a16="http://schemas.microsoft.com/office/drawing/2014/main" id="{04983140-52FE-4CBF-B890-25CEE36B74D0}"/>
              </a:ext>
            </a:extLst>
          </p:cNvPr>
          <p:cNvSpPr>
            <a:spLocks noGrp="1"/>
          </p:cNvSpPr>
          <p:nvPr>
            <p:ph type="ftr" sz="quarter" idx="11"/>
          </p:nvPr>
        </p:nvSpPr>
        <p:spPr/>
        <p:txBody>
          <a:bodyPr/>
          <a:lstStyle/>
          <a:p>
            <a:r>
              <a:rPr lang="en-US"/>
              <a:t>Microcontroller Architecture and Programming</a:t>
            </a:r>
          </a:p>
        </p:txBody>
      </p:sp>
      <p:sp>
        <p:nvSpPr>
          <p:cNvPr id="6" name="Slide Number Placeholder 5">
            <a:extLst>
              <a:ext uri="{FF2B5EF4-FFF2-40B4-BE49-F238E27FC236}">
                <a16:creationId xmlns:a16="http://schemas.microsoft.com/office/drawing/2014/main" id="{F282B322-DC57-47E6-80FE-60D53DE171A9}"/>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108512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B51F6-A199-434D-9813-B51708C8F9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AEE734-AF47-49AC-9535-50C2EBC37C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97DC4CE-B2C9-487F-BCD7-2CEC912A5D72}"/>
              </a:ext>
            </a:extLst>
          </p:cNvPr>
          <p:cNvSpPr>
            <a:spLocks noGrp="1"/>
          </p:cNvSpPr>
          <p:nvPr>
            <p:ph type="dt" sz="half" idx="10"/>
          </p:nvPr>
        </p:nvSpPr>
        <p:spPr/>
        <p:txBody>
          <a:bodyPr/>
          <a:lstStyle/>
          <a:p>
            <a:fld id="{CC2E6986-BB1E-4C94-972C-537C54205CBD}" type="datetime1">
              <a:rPr lang="en-US" smtClean="0"/>
              <a:t>7/20/2024</a:t>
            </a:fld>
            <a:endParaRPr lang="en-US"/>
          </a:p>
        </p:txBody>
      </p:sp>
      <p:sp>
        <p:nvSpPr>
          <p:cNvPr id="5" name="Footer Placeholder 4">
            <a:extLst>
              <a:ext uri="{FF2B5EF4-FFF2-40B4-BE49-F238E27FC236}">
                <a16:creationId xmlns:a16="http://schemas.microsoft.com/office/drawing/2014/main" id="{E84C01CB-38F5-4D9C-8893-049D0678E184}"/>
              </a:ext>
            </a:extLst>
          </p:cNvPr>
          <p:cNvSpPr>
            <a:spLocks noGrp="1"/>
          </p:cNvSpPr>
          <p:nvPr>
            <p:ph type="ftr" sz="quarter" idx="11"/>
          </p:nvPr>
        </p:nvSpPr>
        <p:spPr/>
        <p:txBody>
          <a:bodyPr/>
          <a:lstStyle/>
          <a:p>
            <a:r>
              <a:rPr lang="en-US"/>
              <a:t>Microcontroller Architecture and Programming</a:t>
            </a:r>
          </a:p>
        </p:txBody>
      </p:sp>
      <p:sp>
        <p:nvSpPr>
          <p:cNvPr id="6" name="Slide Number Placeholder 5">
            <a:extLst>
              <a:ext uri="{FF2B5EF4-FFF2-40B4-BE49-F238E27FC236}">
                <a16:creationId xmlns:a16="http://schemas.microsoft.com/office/drawing/2014/main" id="{4D881586-B7FE-4876-B056-0D29E4E7B89A}"/>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164079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8F26-AA81-4C72-A197-A037238C65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E1025E-D1F4-4407-9D07-14EF1B2402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D9369-17EE-49F4-993E-1918F989F0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539C7C-D91C-42FA-9A25-BA38D76D16CB}"/>
              </a:ext>
            </a:extLst>
          </p:cNvPr>
          <p:cNvSpPr>
            <a:spLocks noGrp="1"/>
          </p:cNvSpPr>
          <p:nvPr>
            <p:ph type="dt" sz="half" idx="10"/>
          </p:nvPr>
        </p:nvSpPr>
        <p:spPr/>
        <p:txBody>
          <a:bodyPr/>
          <a:lstStyle/>
          <a:p>
            <a:fld id="{BE31E676-66C5-425A-B649-9273CC78F063}" type="datetime1">
              <a:rPr lang="en-US" smtClean="0"/>
              <a:t>7/20/2024</a:t>
            </a:fld>
            <a:endParaRPr lang="en-US"/>
          </a:p>
        </p:txBody>
      </p:sp>
      <p:sp>
        <p:nvSpPr>
          <p:cNvPr id="6" name="Footer Placeholder 5">
            <a:extLst>
              <a:ext uri="{FF2B5EF4-FFF2-40B4-BE49-F238E27FC236}">
                <a16:creationId xmlns:a16="http://schemas.microsoft.com/office/drawing/2014/main" id="{B27DB48E-60DE-40E0-8586-0C2C35DB29D6}"/>
              </a:ext>
            </a:extLst>
          </p:cNvPr>
          <p:cNvSpPr>
            <a:spLocks noGrp="1"/>
          </p:cNvSpPr>
          <p:nvPr>
            <p:ph type="ftr" sz="quarter" idx="11"/>
          </p:nvPr>
        </p:nvSpPr>
        <p:spPr/>
        <p:txBody>
          <a:bodyPr/>
          <a:lstStyle/>
          <a:p>
            <a:r>
              <a:rPr lang="en-US"/>
              <a:t>Microcontroller Architecture and Programming</a:t>
            </a:r>
          </a:p>
        </p:txBody>
      </p:sp>
      <p:sp>
        <p:nvSpPr>
          <p:cNvPr id="7" name="Slide Number Placeholder 6">
            <a:extLst>
              <a:ext uri="{FF2B5EF4-FFF2-40B4-BE49-F238E27FC236}">
                <a16:creationId xmlns:a16="http://schemas.microsoft.com/office/drawing/2014/main" id="{5723D63D-B309-4D0E-84B1-03E2971FEBE2}"/>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296422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2EEBD-C913-476B-A94D-77C970ACC8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46C20-545B-428B-8D71-0A127C69A6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19C21A8-BAA7-4600-A71F-F8C5959CF5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DE0891-70BE-456B-B50F-8E307EBFD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064C29-D90D-4C42-A459-92EEC60BCA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39054E-3CF9-4E54-8C27-6DC75A39DABE}"/>
              </a:ext>
            </a:extLst>
          </p:cNvPr>
          <p:cNvSpPr>
            <a:spLocks noGrp="1"/>
          </p:cNvSpPr>
          <p:nvPr>
            <p:ph type="dt" sz="half" idx="10"/>
          </p:nvPr>
        </p:nvSpPr>
        <p:spPr/>
        <p:txBody>
          <a:bodyPr/>
          <a:lstStyle/>
          <a:p>
            <a:fld id="{8D6780A4-2888-447D-8DC8-B2F599B365AB}" type="datetime1">
              <a:rPr lang="en-US" smtClean="0"/>
              <a:t>7/20/2024</a:t>
            </a:fld>
            <a:endParaRPr lang="en-US"/>
          </a:p>
        </p:txBody>
      </p:sp>
      <p:sp>
        <p:nvSpPr>
          <p:cNvPr id="8" name="Footer Placeholder 7">
            <a:extLst>
              <a:ext uri="{FF2B5EF4-FFF2-40B4-BE49-F238E27FC236}">
                <a16:creationId xmlns:a16="http://schemas.microsoft.com/office/drawing/2014/main" id="{9414EA49-1A07-40CD-A1DE-0EA9023EA67F}"/>
              </a:ext>
            </a:extLst>
          </p:cNvPr>
          <p:cNvSpPr>
            <a:spLocks noGrp="1"/>
          </p:cNvSpPr>
          <p:nvPr>
            <p:ph type="ftr" sz="quarter" idx="11"/>
          </p:nvPr>
        </p:nvSpPr>
        <p:spPr/>
        <p:txBody>
          <a:bodyPr/>
          <a:lstStyle/>
          <a:p>
            <a:r>
              <a:rPr lang="en-US"/>
              <a:t>Microcontroller Architecture and Programming</a:t>
            </a:r>
          </a:p>
        </p:txBody>
      </p:sp>
      <p:sp>
        <p:nvSpPr>
          <p:cNvPr id="9" name="Slide Number Placeholder 8">
            <a:extLst>
              <a:ext uri="{FF2B5EF4-FFF2-40B4-BE49-F238E27FC236}">
                <a16:creationId xmlns:a16="http://schemas.microsoft.com/office/drawing/2014/main" id="{008F177E-B530-4824-AFCF-24FE285437D7}"/>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127022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F249-B9B4-4326-8F8E-75E8421359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C55FAD-689E-4F58-AD0A-F0AB0BC8D28C}"/>
              </a:ext>
            </a:extLst>
          </p:cNvPr>
          <p:cNvSpPr>
            <a:spLocks noGrp="1"/>
          </p:cNvSpPr>
          <p:nvPr>
            <p:ph type="dt" sz="half" idx="10"/>
          </p:nvPr>
        </p:nvSpPr>
        <p:spPr/>
        <p:txBody>
          <a:bodyPr/>
          <a:lstStyle/>
          <a:p>
            <a:fld id="{F61AA37A-5BD7-4E04-868D-6E11DC75A0FB}" type="datetime1">
              <a:rPr lang="en-US" smtClean="0"/>
              <a:t>7/20/2024</a:t>
            </a:fld>
            <a:endParaRPr lang="en-US"/>
          </a:p>
        </p:txBody>
      </p:sp>
      <p:sp>
        <p:nvSpPr>
          <p:cNvPr id="4" name="Footer Placeholder 3">
            <a:extLst>
              <a:ext uri="{FF2B5EF4-FFF2-40B4-BE49-F238E27FC236}">
                <a16:creationId xmlns:a16="http://schemas.microsoft.com/office/drawing/2014/main" id="{E1F3884A-FE91-4CFA-8818-0AE946C54D09}"/>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F9CB8F42-BE31-443F-82F1-F0C6D5070402}"/>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1145287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726F3-46C1-4DF6-AF3E-80615ADF0461}"/>
              </a:ext>
            </a:extLst>
          </p:cNvPr>
          <p:cNvSpPr>
            <a:spLocks noGrp="1"/>
          </p:cNvSpPr>
          <p:nvPr>
            <p:ph type="dt" sz="half" idx="10"/>
          </p:nvPr>
        </p:nvSpPr>
        <p:spPr/>
        <p:txBody>
          <a:bodyPr/>
          <a:lstStyle/>
          <a:p>
            <a:fld id="{E352A776-F927-4ECA-8E21-F7247D33C4D9}" type="datetime1">
              <a:rPr lang="en-US" smtClean="0"/>
              <a:t>7/20/2024</a:t>
            </a:fld>
            <a:endParaRPr lang="en-US"/>
          </a:p>
        </p:txBody>
      </p:sp>
      <p:sp>
        <p:nvSpPr>
          <p:cNvPr id="3" name="Footer Placeholder 2">
            <a:extLst>
              <a:ext uri="{FF2B5EF4-FFF2-40B4-BE49-F238E27FC236}">
                <a16:creationId xmlns:a16="http://schemas.microsoft.com/office/drawing/2014/main" id="{B2007BDF-837D-4DA0-86FA-F6EB464F67C0}"/>
              </a:ext>
            </a:extLst>
          </p:cNvPr>
          <p:cNvSpPr>
            <a:spLocks noGrp="1"/>
          </p:cNvSpPr>
          <p:nvPr>
            <p:ph type="ftr" sz="quarter" idx="11"/>
          </p:nvPr>
        </p:nvSpPr>
        <p:spPr/>
        <p:txBody>
          <a:bodyPr/>
          <a:lstStyle/>
          <a:p>
            <a:r>
              <a:rPr lang="en-US"/>
              <a:t>Microcontroller Architecture and Programming</a:t>
            </a:r>
          </a:p>
        </p:txBody>
      </p:sp>
      <p:sp>
        <p:nvSpPr>
          <p:cNvPr id="4" name="Slide Number Placeholder 3">
            <a:extLst>
              <a:ext uri="{FF2B5EF4-FFF2-40B4-BE49-F238E27FC236}">
                <a16:creationId xmlns:a16="http://schemas.microsoft.com/office/drawing/2014/main" id="{9BF7D47F-AAE1-4111-BC60-8075366A6548}"/>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238371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2A73-91B4-44CA-90A2-DFFCA99B2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55C6BD-B8FA-4C45-99BE-661F0DB706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C2BED2-6D68-4F99-A267-022648780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5868A9-1A99-47C9-B3B1-4DA845D3958E}"/>
              </a:ext>
            </a:extLst>
          </p:cNvPr>
          <p:cNvSpPr>
            <a:spLocks noGrp="1"/>
          </p:cNvSpPr>
          <p:nvPr>
            <p:ph type="dt" sz="half" idx="10"/>
          </p:nvPr>
        </p:nvSpPr>
        <p:spPr/>
        <p:txBody>
          <a:bodyPr/>
          <a:lstStyle/>
          <a:p>
            <a:fld id="{EF229285-6ADA-4901-8FDC-363D3DED5CC9}" type="datetime1">
              <a:rPr lang="en-US" smtClean="0"/>
              <a:t>7/20/2024</a:t>
            </a:fld>
            <a:endParaRPr lang="en-US"/>
          </a:p>
        </p:txBody>
      </p:sp>
      <p:sp>
        <p:nvSpPr>
          <p:cNvPr id="6" name="Footer Placeholder 5">
            <a:extLst>
              <a:ext uri="{FF2B5EF4-FFF2-40B4-BE49-F238E27FC236}">
                <a16:creationId xmlns:a16="http://schemas.microsoft.com/office/drawing/2014/main" id="{E0AABB06-8F7D-4603-93D4-754E8C67A752}"/>
              </a:ext>
            </a:extLst>
          </p:cNvPr>
          <p:cNvSpPr>
            <a:spLocks noGrp="1"/>
          </p:cNvSpPr>
          <p:nvPr>
            <p:ph type="ftr" sz="quarter" idx="11"/>
          </p:nvPr>
        </p:nvSpPr>
        <p:spPr/>
        <p:txBody>
          <a:bodyPr/>
          <a:lstStyle/>
          <a:p>
            <a:r>
              <a:rPr lang="en-US"/>
              <a:t>Microcontroller Architecture and Programming</a:t>
            </a:r>
          </a:p>
        </p:txBody>
      </p:sp>
      <p:sp>
        <p:nvSpPr>
          <p:cNvPr id="7" name="Slide Number Placeholder 6">
            <a:extLst>
              <a:ext uri="{FF2B5EF4-FFF2-40B4-BE49-F238E27FC236}">
                <a16:creationId xmlns:a16="http://schemas.microsoft.com/office/drawing/2014/main" id="{00091DEC-BFE2-4BFE-A2AE-CB57CF5E8377}"/>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258399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2AFD-43C6-47A1-9F94-E099E646B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0557C8-09CE-4CCB-9759-245AFD12E8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631B3-B750-4BB2-BDBC-7DADB1CBD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D2495A-4A50-431B-BC5A-185E55F6ED6F}"/>
              </a:ext>
            </a:extLst>
          </p:cNvPr>
          <p:cNvSpPr>
            <a:spLocks noGrp="1"/>
          </p:cNvSpPr>
          <p:nvPr>
            <p:ph type="dt" sz="half" idx="10"/>
          </p:nvPr>
        </p:nvSpPr>
        <p:spPr/>
        <p:txBody>
          <a:bodyPr/>
          <a:lstStyle/>
          <a:p>
            <a:fld id="{61FCC409-3181-4F16-88DB-2B9D548DCC62}" type="datetime1">
              <a:rPr lang="en-US" smtClean="0"/>
              <a:t>7/20/2024</a:t>
            </a:fld>
            <a:endParaRPr lang="en-US"/>
          </a:p>
        </p:txBody>
      </p:sp>
      <p:sp>
        <p:nvSpPr>
          <p:cNvPr id="6" name="Footer Placeholder 5">
            <a:extLst>
              <a:ext uri="{FF2B5EF4-FFF2-40B4-BE49-F238E27FC236}">
                <a16:creationId xmlns:a16="http://schemas.microsoft.com/office/drawing/2014/main" id="{314DF43A-A8C4-4178-8D71-3FC1C75B5697}"/>
              </a:ext>
            </a:extLst>
          </p:cNvPr>
          <p:cNvSpPr>
            <a:spLocks noGrp="1"/>
          </p:cNvSpPr>
          <p:nvPr>
            <p:ph type="ftr" sz="quarter" idx="11"/>
          </p:nvPr>
        </p:nvSpPr>
        <p:spPr/>
        <p:txBody>
          <a:bodyPr/>
          <a:lstStyle/>
          <a:p>
            <a:r>
              <a:rPr lang="en-US"/>
              <a:t>Microcontroller Architecture and Programming</a:t>
            </a:r>
          </a:p>
        </p:txBody>
      </p:sp>
      <p:sp>
        <p:nvSpPr>
          <p:cNvPr id="7" name="Slide Number Placeholder 6">
            <a:extLst>
              <a:ext uri="{FF2B5EF4-FFF2-40B4-BE49-F238E27FC236}">
                <a16:creationId xmlns:a16="http://schemas.microsoft.com/office/drawing/2014/main" id="{28B26408-DC63-48E4-82BE-9E31E7F4FA9A}"/>
              </a:ext>
            </a:extLst>
          </p:cNvPr>
          <p:cNvSpPr>
            <a:spLocks noGrp="1"/>
          </p:cNvSpPr>
          <p:nvPr>
            <p:ph type="sldNum" sz="quarter" idx="12"/>
          </p:nvPr>
        </p:nvSpPr>
        <p:spPr/>
        <p:txBody>
          <a:bodyPr/>
          <a:lstStyle/>
          <a:p>
            <a:fld id="{773627B9-EDF7-43C4-9C41-F1A2ED837413}" type="slidenum">
              <a:rPr lang="en-US" smtClean="0"/>
              <a:t>‹#›</a:t>
            </a:fld>
            <a:endParaRPr lang="en-US"/>
          </a:p>
        </p:txBody>
      </p:sp>
    </p:spTree>
    <p:extLst>
      <p:ext uri="{BB962C8B-B14F-4D97-AF65-F5344CB8AC3E}">
        <p14:creationId xmlns:p14="http://schemas.microsoft.com/office/powerpoint/2010/main" val="725588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4608C3-BD78-45BC-A8A9-F9EEB5BBC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CCA0E0-831A-4A7F-9D5F-68503C0F33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EC3D3-301A-48FD-B03A-9683231FB6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822559-1947-4C98-99A9-685EE06E2013}" type="datetime1">
              <a:rPr lang="en-US" smtClean="0"/>
              <a:t>7/20/2024</a:t>
            </a:fld>
            <a:endParaRPr lang="en-US"/>
          </a:p>
        </p:txBody>
      </p:sp>
      <p:sp>
        <p:nvSpPr>
          <p:cNvPr id="5" name="Footer Placeholder 4">
            <a:extLst>
              <a:ext uri="{FF2B5EF4-FFF2-40B4-BE49-F238E27FC236}">
                <a16:creationId xmlns:a16="http://schemas.microsoft.com/office/drawing/2014/main" id="{37E00A5A-8265-4A9D-8DB9-0CB5BD449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Microcontroller Architecture and Programming</a:t>
            </a:r>
          </a:p>
        </p:txBody>
      </p:sp>
      <p:sp>
        <p:nvSpPr>
          <p:cNvPr id="6" name="Slide Number Placeholder 5">
            <a:extLst>
              <a:ext uri="{FF2B5EF4-FFF2-40B4-BE49-F238E27FC236}">
                <a16:creationId xmlns:a16="http://schemas.microsoft.com/office/drawing/2014/main" id="{D6B7A813-0D60-4240-B902-6243D9680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627B9-EDF7-43C4-9C41-F1A2ED837413}" type="slidenum">
              <a:rPr lang="en-US" smtClean="0"/>
              <a:t>‹#›</a:t>
            </a:fld>
            <a:endParaRPr lang="en-US"/>
          </a:p>
        </p:txBody>
      </p:sp>
    </p:spTree>
    <p:extLst>
      <p:ext uri="{BB962C8B-B14F-4D97-AF65-F5344CB8AC3E}">
        <p14:creationId xmlns:p14="http://schemas.microsoft.com/office/powerpoint/2010/main" val="96355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A3FF-71D9-4DA4-BF5D-C39A3545CD20}"/>
              </a:ext>
            </a:extLst>
          </p:cNvPr>
          <p:cNvSpPr>
            <a:spLocks noGrp="1"/>
          </p:cNvSpPr>
          <p:nvPr>
            <p:ph type="ctrTitle"/>
          </p:nvPr>
        </p:nvSpPr>
        <p:spPr>
          <a:xfrm>
            <a:off x="1524000" y="654529"/>
            <a:ext cx="9144000" cy="2387600"/>
          </a:xfrm>
        </p:spPr>
        <p:txBody>
          <a:bodyPr/>
          <a:lstStyle/>
          <a:p>
            <a:r>
              <a:rPr lang="en-US" dirty="0"/>
              <a:t>Microcontroller Architecture and Programming </a:t>
            </a:r>
          </a:p>
        </p:txBody>
      </p:sp>
      <p:sp>
        <p:nvSpPr>
          <p:cNvPr id="3" name="Subtitle 2">
            <a:extLst>
              <a:ext uri="{FF2B5EF4-FFF2-40B4-BE49-F238E27FC236}">
                <a16:creationId xmlns:a16="http://schemas.microsoft.com/office/drawing/2014/main" id="{BBE94B35-D45B-4B72-9C7F-510465D456E3}"/>
              </a:ext>
            </a:extLst>
          </p:cNvPr>
          <p:cNvSpPr>
            <a:spLocks noGrp="1"/>
          </p:cNvSpPr>
          <p:nvPr>
            <p:ph type="subTitle" idx="1"/>
          </p:nvPr>
        </p:nvSpPr>
        <p:spPr>
          <a:xfrm>
            <a:off x="1116147" y="3287233"/>
            <a:ext cx="9144000" cy="1655762"/>
          </a:xfrm>
        </p:spPr>
        <p:txBody>
          <a:bodyPr/>
          <a:lstStyle/>
          <a:p>
            <a:r>
              <a:rPr lang="en-US" dirty="0"/>
              <a:t>22EECF202/22EEIP213</a:t>
            </a:r>
          </a:p>
          <a:p>
            <a:r>
              <a:rPr lang="en-US" dirty="0"/>
              <a:t>Course Project –Module Development</a:t>
            </a:r>
          </a:p>
        </p:txBody>
      </p:sp>
      <p:sp>
        <p:nvSpPr>
          <p:cNvPr id="4" name="Subtitle 2">
            <a:extLst>
              <a:ext uri="{FF2B5EF4-FFF2-40B4-BE49-F238E27FC236}">
                <a16:creationId xmlns:a16="http://schemas.microsoft.com/office/drawing/2014/main" id="{13670165-3853-44C3-8A50-AC16BAD485E6}"/>
              </a:ext>
            </a:extLst>
          </p:cNvPr>
          <p:cNvSpPr txBox="1">
            <a:spLocks/>
          </p:cNvSpPr>
          <p:nvPr/>
        </p:nvSpPr>
        <p:spPr>
          <a:xfrm>
            <a:off x="3320630" y="4527286"/>
            <a:ext cx="4976038" cy="20836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dirty="0"/>
              <a:t>Team: 16				Division: ‘B’</a:t>
            </a:r>
          </a:p>
          <a:p>
            <a:pPr algn="l"/>
            <a:r>
              <a:rPr lang="en-US" sz="1400" b="1" dirty="0"/>
              <a:t>	Name 		USN</a:t>
            </a:r>
          </a:p>
          <a:p>
            <a:pPr marL="342900" indent="-342900" algn="l">
              <a:buAutoNum type="arabicParenR"/>
            </a:pPr>
            <a:r>
              <a:rPr lang="en-US" sz="1400" b="1" i="1" dirty="0"/>
              <a:t>Amit </a:t>
            </a:r>
            <a:r>
              <a:rPr lang="en-IN" sz="1400" b="1" i="1" dirty="0"/>
              <a:t> Kumar</a:t>
            </a:r>
            <a:r>
              <a:rPr lang="en-US" sz="1400" b="1" i="1" dirty="0"/>
              <a:t>                                     01fe22bec045</a:t>
            </a:r>
          </a:p>
          <a:p>
            <a:pPr marL="342900" indent="-342900" algn="l">
              <a:buAutoNum type="arabicParenR"/>
            </a:pPr>
            <a:r>
              <a:rPr lang="en-US" sz="1400" b="1" i="1" dirty="0"/>
              <a:t>Nidhi Neje                                        01fe22bec049</a:t>
            </a:r>
          </a:p>
          <a:p>
            <a:pPr marL="342900" indent="-342900" algn="l">
              <a:buAutoNum type="arabicParenR"/>
            </a:pPr>
            <a:r>
              <a:rPr lang="en-US" sz="1400" b="1" i="1" dirty="0"/>
              <a:t>Sejal Ankush                                    01fe22bec051</a:t>
            </a:r>
          </a:p>
          <a:p>
            <a:pPr marL="342900" indent="-342900" algn="l">
              <a:buAutoNum type="arabicParenR"/>
            </a:pPr>
            <a:r>
              <a:rPr lang="en-US" sz="1400" b="1" i="1" dirty="0"/>
              <a:t>Sakshi Kulkarni                                01fe22bec058                          </a:t>
            </a:r>
            <a:endParaRPr lang="en-US" sz="1400" b="1" dirty="0"/>
          </a:p>
        </p:txBody>
      </p:sp>
      <p:pic>
        <p:nvPicPr>
          <p:cNvPr id="1026" name="Picture 2" descr="KLE Technological University - Wikipedia">
            <a:extLst>
              <a:ext uri="{FF2B5EF4-FFF2-40B4-BE49-F238E27FC236}">
                <a16:creationId xmlns:a16="http://schemas.microsoft.com/office/drawing/2014/main" id="{00337804-C72B-BAE7-6D8B-DBC13D38C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719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77E70-F235-4335-AFA6-29A5F7FED77C}"/>
              </a:ext>
            </a:extLst>
          </p:cNvPr>
          <p:cNvSpPr>
            <a:spLocks noGrp="1"/>
          </p:cNvSpPr>
          <p:nvPr>
            <p:ph type="title"/>
          </p:nvPr>
        </p:nvSpPr>
        <p:spPr/>
        <p:txBody>
          <a:bodyPr/>
          <a:lstStyle/>
          <a:p>
            <a:pPr algn="ctr"/>
            <a:r>
              <a:rPr lang="en-US" b="1" i="1" u="sng" dirty="0"/>
              <a:t>Results Hardware</a:t>
            </a:r>
            <a:br>
              <a:rPr lang="en-US" u="sng" dirty="0"/>
            </a:br>
            <a:endParaRPr lang="en-US" u="sng" dirty="0"/>
          </a:p>
        </p:txBody>
      </p:sp>
      <p:sp>
        <p:nvSpPr>
          <p:cNvPr id="4" name="Footer Placeholder 3">
            <a:extLst>
              <a:ext uri="{FF2B5EF4-FFF2-40B4-BE49-F238E27FC236}">
                <a16:creationId xmlns:a16="http://schemas.microsoft.com/office/drawing/2014/main" id="{8FC97155-63EC-4A8F-B21E-EA4A3B7B82CC}"/>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669C3755-926B-48EF-ADAE-B58F30E0BDFC}"/>
              </a:ext>
            </a:extLst>
          </p:cNvPr>
          <p:cNvSpPr>
            <a:spLocks noGrp="1"/>
          </p:cNvSpPr>
          <p:nvPr>
            <p:ph type="sldNum" sz="quarter" idx="12"/>
          </p:nvPr>
        </p:nvSpPr>
        <p:spPr/>
        <p:txBody>
          <a:bodyPr/>
          <a:lstStyle/>
          <a:p>
            <a:fld id="{773627B9-EDF7-43C4-9C41-F1A2ED837413}" type="slidenum">
              <a:rPr lang="en-US" smtClean="0"/>
              <a:t>10</a:t>
            </a:fld>
            <a:endParaRPr lang="en-US"/>
          </a:p>
        </p:txBody>
      </p:sp>
      <p:pic>
        <p:nvPicPr>
          <p:cNvPr id="3" name="hardare output">
            <a:hlinkClick r:id="" action="ppaction://media"/>
            <a:extLst>
              <a:ext uri="{FF2B5EF4-FFF2-40B4-BE49-F238E27FC236}">
                <a16:creationId xmlns:a16="http://schemas.microsoft.com/office/drawing/2014/main" id="{924DE203-F26F-CF2C-6ECA-556B7F1AC6B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41987" y="1297858"/>
            <a:ext cx="9016181" cy="4879105"/>
          </a:xfrm>
        </p:spPr>
      </p:pic>
      <p:pic>
        <p:nvPicPr>
          <p:cNvPr id="6" name="Picture 2" descr="KLE Technological University - Wikipedia">
            <a:extLst>
              <a:ext uri="{FF2B5EF4-FFF2-40B4-BE49-F238E27FC236}">
                <a16:creationId xmlns:a16="http://schemas.microsoft.com/office/drawing/2014/main" id="{ADBB614A-1886-F4E7-D265-1B18EDA03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76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24D1-3D92-63AB-4B6A-0692EC5F1533}"/>
              </a:ext>
            </a:extLst>
          </p:cNvPr>
          <p:cNvSpPr>
            <a:spLocks noGrp="1"/>
          </p:cNvSpPr>
          <p:nvPr>
            <p:ph type="title"/>
          </p:nvPr>
        </p:nvSpPr>
        <p:spPr>
          <a:xfrm>
            <a:off x="838200" y="464362"/>
            <a:ext cx="10515600" cy="1325563"/>
          </a:xfrm>
        </p:spPr>
        <p:txBody>
          <a:bodyPr/>
          <a:lstStyle/>
          <a:p>
            <a:pPr algn="ctr"/>
            <a:r>
              <a:rPr lang="en-US" b="1" u="sng" dirty="0"/>
              <a:t>METHOD 2-Output on Voltmeter</a:t>
            </a:r>
            <a:endParaRPr lang="en-IN" b="1" u="sng" dirty="0"/>
          </a:p>
        </p:txBody>
      </p:sp>
      <p:sp>
        <p:nvSpPr>
          <p:cNvPr id="3" name="Content Placeholder 2">
            <a:extLst>
              <a:ext uri="{FF2B5EF4-FFF2-40B4-BE49-F238E27FC236}">
                <a16:creationId xmlns:a16="http://schemas.microsoft.com/office/drawing/2014/main" id="{6864CE0B-3476-F193-192A-7D24AE6B66C5}"/>
              </a:ext>
            </a:extLst>
          </p:cNvPr>
          <p:cNvSpPr>
            <a:spLocks noGrp="1"/>
          </p:cNvSpPr>
          <p:nvPr>
            <p:ph idx="1"/>
          </p:nvPr>
        </p:nvSpPr>
        <p:spPr>
          <a:xfrm>
            <a:off x="788581" y="1564120"/>
            <a:ext cx="10515600" cy="5018036"/>
          </a:xfrm>
        </p:spPr>
        <p:txBody>
          <a:bodyPr>
            <a:normAutofit/>
          </a:bodyPr>
          <a:lstStyle/>
          <a:p>
            <a:r>
              <a:rPr lang="en-US" dirty="0"/>
              <a:t>The 8051 microcontroller is interfaced with the DAC 0800 from P1.0 to P1.7 (P1.0 being LSB and P1.7 being MSB) to PINS A1 to A8 (A1 being MSB and A8 being LSB).</a:t>
            </a:r>
          </a:p>
          <a:p>
            <a:r>
              <a:rPr lang="en-US" dirty="0"/>
              <a:t>The biasing positive voltage reference of +5V and </a:t>
            </a:r>
            <a:r>
              <a:rPr lang="en-US" dirty="0" err="1"/>
              <a:t>gnd</a:t>
            </a:r>
            <a:r>
              <a:rPr lang="en-US" dirty="0"/>
              <a:t> to negative reference voltage.</a:t>
            </a:r>
          </a:p>
          <a:p>
            <a:r>
              <a:rPr lang="en-US" dirty="0"/>
              <a:t>This DAC gives output in form of current IO.</a:t>
            </a:r>
          </a:p>
          <a:p>
            <a:r>
              <a:rPr lang="en-US" dirty="0"/>
              <a:t>To get converted to voltage with gain an op-amp 741 is used.</a:t>
            </a:r>
          </a:p>
          <a:p>
            <a:r>
              <a:rPr lang="en-US" dirty="0"/>
              <a:t>The IO=</a:t>
            </a:r>
            <a:r>
              <a:rPr lang="en-US" dirty="0" err="1"/>
              <a:t>Iref</a:t>
            </a:r>
            <a:r>
              <a:rPr lang="en-US" dirty="0"/>
              <a:t>(D7/2+D6/4+D5/8+D4/16+D3/32+D2/64+D1/128+D0/256)</a:t>
            </a:r>
          </a:p>
          <a:p>
            <a:r>
              <a:rPr lang="en-US" dirty="0"/>
              <a:t>Where </a:t>
            </a:r>
            <a:r>
              <a:rPr lang="en-US" dirty="0" err="1"/>
              <a:t>Iref</a:t>
            </a:r>
            <a:r>
              <a:rPr lang="en-US" dirty="0"/>
              <a:t>=</a:t>
            </a:r>
            <a:r>
              <a:rPr lang="en-US" dirty="0" err="1"/>
              <a:t>Vref</a:t>
            </a:r>
            <a:r>
              <a:rPr lang="en-US" dirty="0"/>
              <a:t>/input impedance; Vout=IO*impedance.</a:t>
            </a:r>
          </a:p>
          <a:p>
            <a:r>
              <a:rPr lang="en-US" dirty="0"/>
              <a:t>The output is then observed on a voltmeter.</a:t>
            </a:r>
          </a:p>
          <a:p>
            <a:endParaRPr lang="en-IN" dirty="0"/>
          </a:p>
        </p:txBody>
      </p:sp>
      <p:sp>
        <p:nvSpPr>
          <p:cNvPr id="4" name="Footer Placeholder 3">
            <a:extLst>
              <a:ext uri="{FF2B5EF4-FFF2-40B4-BE49-F238E27FC236}">
                <a16:creationId xmlns:a16="http://schemas.microsoft.com/office/drawing/2014/main" id="{B694A8C4-737A-2015-613A-EB1583EA89DD}"/>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A37DDD10-EB89-EA3C-42F9-AA4F3BA6DBAC}"/>
              </a:ext>
            </a:extLst>
          </p:cNvPr>
          <p:cNvSpPr>
            <a:spLocks noGrp="1"/>
          </p:cNvSpPr>
          <p:nvPr>
            <p:ph type="sldNum" sz="quarter" idx="12"/>
          </p:nvPr>
        </p:nvSpPr>
        <p:spPr/>
        <p:txBody>
          <a:bodyPr/>
          <a:lstStyle/>
          <a:p>
            <a:fld id="{773627B9-EDF7-43C4-9C41-F1A2ED837413}" type="slidenum">
              <a:rPr lang="en-US" smtClean="0"/>
              <a:t>11</a:t>
            </a:fld>
            <a:endParaRPr lang="en-US"/>
          </a:p>
        </p:txBody>
      </p:sp>
      <p:pic>
        <p:nvPicPr>
          <p:cNvPr id="6" name="Picture 2" descr="KLE Technological University - Wikipedia">
            <a:extLst>
              <a:ext uri="{FF2B5EF4-FFF2-40B4-BE49-F238E27FC236}">
                <a16:creationId xmlns:a16="http://schemas.microsoft.com/office/drawing/2014/main" id="{7DD6148D-2CC1-BD60-C110-E0BE6F6DE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578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8604-EC9B-488D-AA20-58804CD0C5E0}"/>
              </a:ext>
            </a:extLst>
          </p:cNvPr>
          <p:cNvSpPr>
            <a:spLocks noGrp="1"/>
          </p:cNvSpPr>
          <p:nvPr>
            <p:ph type="title"/>
          </p:nvPr>
        </p:nvSpPr>
        <p:spPr>
          <a:xfrm>
            <a:off x="838200" y="655748"/>
            <a:ext cx="10515600" cy="587273"/>
          </a:xfrm>
        </p:spPr>
        <p:txBody>
          <a:bodyPr>
            <a:normAutofit fontScale="90000"/>
          </a:bodyPr>
          <a:lstStyle/>
          <a:p>
            <a:pPr algn="ctr"/>
            <a:r>
              <a:rPr lang="en-US" b="1" i="1" u="sng" dirty="0"/>
              <a:t>CODE-Method 2</a:t>
            </a:r>
          </a:p>
        </p:txBody>
      </p:sp>
      <p:sp>
        <p:nvSpPr>
          <p:cNvPr id="4" name="Footer Placeholder 3">
            <a:extLst>
              <a:ext uri="{FF2B5EF4-FFF2-40B4-BE49-F238E27FC236}">
                <a16:creationId xmlns:a16="http://schemas.microsoft.com/office/drawing/2014/main" id="{75A51E3D-136A-4114-AD70-3B029ABA0E1D}"/>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B90BCABE-418D-4B5F-8F58-29EF83068428}"/>
              </a:ext>
            </a:extLst>
          </p:cNvPr>
          <p:cNvSpPr>
            <a:spLocks noGrp="1"/>
          </p:cNvSpPr>
          <p:nvPr>
            <p:ph type="sldNum" sz="quarter" idx="12"/>
          </p:nvPr>
        </p:nvSpPr>
        <p:spPr/>
        <p:txBody>
          <a:bodyPr/>
          <a:lstStyle/>
          <a:p>
            <a:fld id="{773627B9-EDF7-43C4-9C41-F1A2ED837413}" type="slidenum">
              <a:rPr lang="en-US" smtClean="0"/>
              <a:t>12</a:t>
            </a:fld>
            <a:endParaRPr lang="en-US"/>
          </a:p>
        </p:txBody>
      </p:sp>
      <p:sp>
        <p:nvSpPr>
          <p:cNvPr id="7" name="Content Placeholder 6">
            <a:extLst>
              <a:ext uri="{FF2B5EF4-FFF2-40B4-BE49-F238E27FC236}">
                <a16:creationId xmlns:a16="http://schemas.microsoft.com/office/drawing/2014/main" id="{E00AF1C8-D678-35DB-6E2B-8767EB421090}"/>
              </a:ext>
            </a:extLst>
          </p:cNvPr>
          <p:cNvSpPr>
            <a:spLocks noGrp="1"/>
          </p:cNvSpPr>
          <p:nvPr>
            <p:ph idx="1"/>
          </p:nvPr>
        </p:nvSpPr>
        <p:spPr>
          <a:xfrm>
            <a:off x="916172" y="1443513"/>
            <a:ext cx="10014098" cy="5077789"/>
          </a:xfrm>
        </p:spPr>
        <p:txBody>
          <a:bodyPr>
            <a:noAutofit/>
          </a:bodyPr>
          <a:lstStyle/>
          <a:p>
            <a:r>
              <a:rPr lang="en-IN" sz="2400" dirty="0"/>
              <a:t>#include&lt;reg51.h&gt;</a:t>
            </a:r>
          </a:p>
          <a:p>
            <a:r>
              <a:rPr lang="en-IN" sz="2400" dirty="0"/>
              <a:t>unsigned int array1[8]={0x80,0xc0,0xe0,0xf0,0xf8,0xfc,0xfe,0xff};</a:t>
            </a:r>
          </a:p>
          <a:p>
            <a:r>
              <a:rPr lang="en-IN" sz="2400" dirty="0"/>
              <a:t>void delay(unsigned int);</a:t>
            </a:r>
          </a:p>
          <a:p>
            <a:r>
              <a:rPr lang="en-IN" sz="2400" dirty="0"/>
              <a:t>sbit l1=P1^0;</a:t>
            </a:r>
          </a:p>
          <a:p>
            <a:r>
              <a:rPr lang="en-IN" sz="2400" dirty="0"/>
              <a:t>sbit l2=P1^1;</a:t>
            </a:r>
          </a:p>
          <a:p>
            <a:r>
              <a:rPr lang="en-IN" sz="2400" dirty="0"/>
              <a:t>sbit l3=P1^2;</a:t>
            </a:r>
          </a:p>
          <a:p>
            <a:r>
              <a:rPr lang="en-IN" sz="2400" dirty="0"/>
              <a:t>sbit l4=P1^3;</a:t>
            </a:r>
          </a:p>
          <a:p>
            <a:r>
              <a:rPr lang="en-IN" sz="2400" dirty="0"/>
              <a:t>sbit l5=P1^4;</a:t>
            </a:r>
          </a:p>
          <a:p>
            <a:r>
              <a:rPr lang="en-IN" sz="2400" dirty="0"/>
              <a:t>sbit l6=P1^5;</a:t>
            </a:r>
          </a:p>
          <a:p>
            <a:r>
              <a:rPr lang="en-IN" sz="2400" dirty="0"/>
              <a:t>sbit l7=P1^6;</a:t>
            </a:r>
          </a:p>
          <a:p>
            <a:r>
              <a:rPr lang="en-IN" sz="2400" dirty="0"/>
              <a:t>sbit l8=P1^7;</a:t>
            </a:r>
          </a:p>
          <a:p>
            <a:endParaRPr lang="en-IN" sz="2400" dirty="0"/>
          </a:p>
        </p:txBody>
      </p:sp>
      <p:pic>
        <p:nvPicPr>
          <p:cNvPr id="3" name="Picture 2" descr="KLE Technological University - Wikipedia">
            <a:extLst>
              <a:ext uri="{FF2B5EF4-FFF2-40B4-BE49-F238E27FC236}">
                <a16:creationId xmlns:a16="http://schemas.microsoft.com/office/drawing/2014/main" id="{D56198B1-66FA-2686-A778-7ED9D01FE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3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4C809B-D2E7-414A-1F4B-9328239081D2}"/>
              </a:ext>
            </a:extLst>
          </p:cNvPr>
          <p:cNvSpPr>
            <a:spLocks noGrp="1"/>
          </p:cNvSpPr>
          <p:nvPr>
            <p:ph idx="1"/>
          </p:nvPr>
        </p:nvSpPr>
        <p:spPr>
          <a:xfrm>
            <a:off x="1093381" y="860342"/>
            <a:ext cx="10515600" cy="5600598"/>
          </a:xfrm>
        </p:spPr>
        <p:txBody>
          <a:bodyPr>
            <a:noAutofit/>
          </a:bodyPr>
          <a:lstStyle/>
          <a:p>
            <a:r>
              <a:rPr lang="en-IN" sz="1800" dirty="0"/>
              <a:t>int main()</a:t>
            </a:r>
          </a:p>
          <a:p>
            <a:r>
              <a:rPr lang="en-IN" sz="1800" dirty="0"/>
              <a:t>{  </a:t>
            </a:r>
          </a:p>
          <a:p>
            <a:r>
              <a:rPr lang="en-IN" sz="1800" dirty="0"/>
              <a:t>  unsigned int i;   </a:t>
            </a:r>
          </a:p>
          <a:p>
            <a:r>
              <a:rPr lang="en-IN" sz="1800" dirty="0"/>
              <a:t>      P1=0xff;  </a:t>
            </a:r>
          </a:p>
          <a:p>
            <a:r>
              <a:rPr lang="en-IN" sz="1800" dirty="0"/>
              <a:t>      for(i=0;i&lt;9;i++)   </a:t>
            </a:r>
          </a:p>
          <a:p>
            <a:r>
              <a:rPr lang="en-IN" sz="1800" dirty="0"/>
              <a:t>{        P1=array1[i];	  </a:t>
            </a:r>
          </a:p>
          <a:p>
            <a:r>
              <a:rPr lang="en-IN" sz="1800" dirty="0"/>
              <a:t>         delay(100000);	  </a:t>
            </a:r>
          </a:p>
          <a:p>
            <a:r>
              <a:rPr lang="en-IN" sz="1800" dirty="0"/>
              <a:t>          ACC=P1;	  </a:t>
            </a:r>
          </a:p>
          <a:p>
            <a:r>
              <a:rPr lang="en-IN" sz="1800" dirty="0"/>
              <a:t>          P3=ACC;	  </a:t>
            </a:r>
          </a:p>
          <a:p>
            <a:r>
              <a:rPr lang="en-IN" sz="1800" dirty="0"/>
              <a:t>          delay(500000);	</a:t>
            </a:r>
          </a:p>
          <a:p>
            <a:r>
              <a:rPr lang="en-IN" sz="1800" dirty="0"/>
              <a:t>} </a:t>
            </a:r>
          </a:p>
          <a:p>
            <a:pPr marL="0" indent="0">
              <a:buNone/>
            </a:pPr>
            <a:r>
              <a:rPr lang="en-IN" sz="1800" dirty="0"/>
              <a:t> }</a:t>
            </a:r>
          </a:p>
          <a:p>
            <a:r>
              <a:rPr lang="en-IN" sz="1800" dirty="0"/>
              <a:t>void delay(unsigned int count)</a:t>
            </a:r>
          </a:p>
          <a:p>
            <a:r>
              <a:rPr lang="en-IN" sz="1800" dirty="0"/>
              <a:t>{ unsigned int i;  </a:t>
            </a:r>
          </a:p>
          <a:p>
            <a:r>
              <a:rPr lang="en-IN" sz="1800" dirty="0"/>
              <a:t> for(i=0;i&lt;=count; i++);}</a:t>
            </a:r>
          </a:p>
          <a:p>
            <a:pPr marL="0" indent="0">
              <a:buNone/>
            </a:pPr>
            <a:endParaRPr lang="en-IN" sz="1800" dirty="0"/>
          </a:p>
        </p:txBody>
      </p:sp>
      <p:sp>
        <p:nvSpPr>
          <p:cNvPr id="4" name="Footer Placeholder 3">
            <a:extLst>
              <a:ext uri="{FF2B5EF4-FFF2-40B4-BE49-F238E27FC236}">
                <a16:creationId xmlns:a16="http://schemas.microsoft.com/office/drawing/2014/main" id="{EE228346-543B-BDB0-4947-8F8BC66D5D3E}"/>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B2CDD51B-BDFE-A910-841D-7250ECC27EFD}"/>
              </a:ext>
            </a:extLst>
          </p:cNvPr>
          <p:cNvSpPr>
            <a:spLocks noGrp="1"/>
          </p:cNvSpPr>
          <p:nvPr>
            <p:ph type="sldNum" sz="quarter" idx="12"/>
          </p:nvPr>
        </p:nvSpPr>
        <p:spPr/>
        <p:txBody>
          <a:bodyPr/>
          <a:lstStyle/>
          <a:p>
            <a:fld id="{773627B9-EDF7-43C4-9C41-F1A2ED837413}" type="slidenum">
              <a:rPr lang="en-US" smtClean="0"/>
              <a:t>13</a:t>
            </a:fld>
            <a:endParaRPr lang="en-US"/>
          </a:p>
        </p:txBody>
      </p:sp>
      <p:pic>
        <p:nvPicPr>
          <p:cNvPr id="2" name="Picture 2" descr="KLE Technological University - Wikipedia">
            <a:extLst>
              <a:ext uri="{FF2B5EF4-FFF2-40B4-BE49-F238E27FC236}">
                <a16:creationId xmlns:a16="http://schemas.microsoft.com/office/drawing/2014/main" id="{6D35C32A-7CFD-1CCE-C2E3-87D503ACA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90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D470C-A4DA-4D58-8029-B3BBCF0C6C15}"/>
              </a:ext>
            </a:extLst>
          </p:cNvPr>
          <p:cNvSpPr>
            <a:spLocks noGrp="1"/>
          </p:cNvSpPr>
          <p:nvPr>
            <p:ph type="title"/>
          </p:nvPr>
        </p:nvSpPr>
        <p:spPr>
          <a:xfrm>
            <a:off x="838200" y="316487"/>
            <a:ext cx="10515600" cy="1325563"/>
          </a:xfrm>
        </p:spPr>
        <p:txBody>
          <a:bodyPr/>
          <a:lstStyle/>
          <a:p>
            <a:pPr algn="ctr"/>
            <a:r>
              <a:rPr lang="en-US" b="1" i="1" u="sng" dirty="0"/>
              <a:t>Simulation-Method 2</a:t>
            </a:r>
            <a:br>
              <a:rPr lang="en-US" dirty="0"/>
            </a:br>
            <a:endParaRPr lang="en-US" dirty="0"/>
          </a:p>
        </p:txBody>
      </p:sp>
      <p:sp>
        <p:nvSpPr>
          <p:cNvPr id="4" name="Footer Placeholder 3">
            <a:extLst>
              <a:ext uri="{FF2B5EF4-FFF2-40B4-BE49-F238E27FC236}">
                <a16:creationId xmlns:a16="http://schemas.microsoft.com/office/drawing/2014/main" id="{1D20EAE9-747A-45C4-BC50-5F76A0C37346}"/>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09DA6D44-18DD-4AF6-97A9-B759216B0D32}"/>
              </a:ext>
            </a:extLst>
          </p:cNvPr>
          <p:cNvSpPr>
            <a:spLocks noGrp="1"/>
          </p:cNvSpPr>
          <p:nvPr>
            <p:ph type="sldNum" sz="quarter" idx="12"/>
          </p:nvPr>
        </p:nvSpPr>
        <p:spPr/>
        <p:txBody>
          <a:bodyPr/>
          <a:lstStyle/>
          <a:p>
            <a:fld id="{773627B9-EDF7-43C4-9C41-F1A2ED837413}" type="slidenum">
              <a:rPr lang="en-US" smtClean="0"/>
              <a:t>14</a:t>
            </a:fld>
            <a:endParaRPr lang="en-US"/>
          </a:p>
        </p:txBody>
      </p:sp>
      <p:pic>
        <p:nvPicPr>
          <p:cNvPr id="6" name="Content Placeholder 5">
            <a:extLst>
              <a:ext uri="{FF2B5EF4-FFF2-40B4-BE49-F238E27FC236}">
                <a16:creationId xmlns:a16="http://schemas.microsoft.com/office/drawing/2014/main" id="{7C325E5B-2650-EB29-4D3B-0746E10E47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148" y="963561"/>
            <a:ext cx="11798709" cy="5392789"/>
          </a:xfrm>
        </p:spPr>
      </p:pic>
      <p:pic>
        <p:nvPicPr>
          <p:cNvPr id="3" name="Picture 2" descr="KLE Technological University - Wikipedia">
            <a:extLst>
              <a:ext uri="{FF2B5EF4-FFF2-40B4-BE49-F238E27FC236}">
                <a16:creationId xmlns:a16="http://schemas.microsoft.com/office/drawing/2014/main" id="{CEB89072-223A-1D74-232F-F5740BF33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405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6D6DCA6-EF6D-ED82-4206-99EBB647F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85" y="1198331"/>
            <a:ext cx="11646653" cy="5158020"/>
          </a:xfrm>
        </p:spPr>
      </p:pic>
      <p:sp>
        <p:nvSpPr>
          <p:cNvPr id="4" name="Footer Placeholder 3">
            <a:extLst>
              <a:ext uri="{FF2B5EF4-FFF2-40B4-BE49-F238E27FC236}">
                <a16:creationId xmlns:a16="http://schemas.microsoft.com/office/drawing/2014/main" id="{D9B21B95-6E91-1FE0-3114-41F97AF8B21C}"/>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92038A33-2729-75A4-8B5D-8CE68D87432A}"/>
              </a:ext>
            </a:extLst>
          </p:cNvPr>
          <p:cNvSpPr>
            <a:spLocks noGrp="1"/>
          </p:cNvSpPr>
          <p:nvPr>
            <p:ph type="sldNum" sz="quarter" idx="12"/>
          </p:nvPr>
        </p:nvSpPr>
        <p:spPr/>
        <p:txBody>
          <a:bodyPr/>
          <a:lstStyle/>
          <a:p>
            <a:fld id="{773627B9-EDF7-43C4-9C41-F1A2ED837413}" type="slidenum">
              <a:rPr lang="en-US" smtClean="0"/>
              <a:t>15</a:t>
            </a:fld>
            <a:endParaRPr lang="en-US"/>
          </a:p>
        </p:txBody>
      </p:sp>
      <p:pic>
        <p:nvPicPr>
          <p:cNvPr id="2" name="Picture 2" descr="KLE Technological University - Wikipedia">
            <a:extLst>
              <a:ext uri="{FF2B5EF4-FFF2-40B4-BE49-F238E27FC236}">
                <a16:creationId xmlns:a16="http://schemas.microsoft.com/office/drawing/2014/main" id="{2AC12C8C-DCFB-730D-371B-89AA6A518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063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E07818A-4D65-BC49-A0F7-17B0C9610E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22" y="1153958"/>
            <a:ext cx="11739717" cy="5202392"/>
          </a:xfrm>
        </p:spPr>
      </p:pic>
      <p:sp>
        <p:nvSpPr>
          <p:cNvPr id="4" name="Footer Placeholder 3">
            <a:extLst>
              <a:ext uri="{FF2B5EF4-FFF2-40B4-BE49-F238E27FC236}">
                <a16:creationId xmlns:a16="http://schemas.microsoft.com/office/drawing/2014/main" id="{9EF97467-B381-01A1-6CDE-0E43AD570B98}"/>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23ACA2B4-B362-7483-44A6-BFD435321107}"/>
              </a:ext>
            </a:extLst>
          </p:cNvPr>
          <p:cNvSpPr>
            <a:spLocks noGrp="1"/>
          </p:cNvSpPr>
          <p:nvPr>
            <p:ph type="sldNum" sz="quarter" idx="12"/>
          </p:nvPr>
        </p:nvSpPr>
        <p:spPr/>
        <p:txBody>
          <a:bodyPr/>
          <a:lstStyle/>
          <a:p>
            <a:fld id="{773627B9-EDF7-43C4-9C41-F1A2ED837413}" type="slidenum">
              <a:rPr lang="en-US" smtClean="0"/>
              <a:t>16</a:t>
            </a:fld>
            <a:endParaRPr lang="en-US"/>
          </a:p>
        </p:txBody>
      </p:sp>
      <p:pic>
        <p:nvPicPr>
          <p:cNvPr id="2" name="Picture 2" descr="KLE Technological University - Wikipedia">
            <a:extLst>
              <a:ext uri="{FF2B5EF4-FFF2-40B4-BE49-F238E27FC236}">
                <a16:creationId xmlns:a16="http://schemas.microsoft.com/office/drawing/2014/main" id="{5B68E985-2E36-76C2-A081-EAD9300D6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5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827D5-2CE2-2DAB-2A42-3E483C751DB5}"/>
              </a:ext>
            </a:extLst>
          </p:cNvPr>
          <p:cNvSpPr>
            <a:spLocks noGrp="1"/>
          </p:cNvSpPr>
          <p:nvPr>
            <p:ph type="title"/>
          </p:nvPr>
        </p:nvSpPr>
        <p:spPr/>
        <p:txBody>
          <a:bodyPr/>
          <a:lstStyle/>
          <a:p>
            <a:pPr algn="ctr"/>
            <a:r>
              <a:rPr lang="en-IN" b="1" u="sng" dirty="0"/>
              <a:t>Results Hardware </a:t>
            </a:r>
            <a:endParaRPr lang="en-US" b="1" u="sng" dirty="0"/>
          </a:p>
        </p:txBody>
      </p:sp>
      <p:pic>
        <p:nvPicPr>
          <p:cNvPr id="6" name="1000077584.mp4">
            <a:hlinkClick r:id="" action="ppaction://media"/>
            <a:extLst>
              <a:ext uri="{FF2B5EF4-FFF2-40B4-BE49-F238E27FC236}">
                <a16:creationId xmlns:a16="http://schemas.microsoft.com/office/drawing/2014/main" id="{567DE184-F4CC-0A1E-B2CC-105E7B4F09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59396" y="1755701"/>
            <a:ext cx="2776306" cy="4351338"/>
          </a:xfrm>
        </p:spPr>
      </p:pic>
      <p:sp>
        <p:nvSpPr>
          <p:cNvPr id="4" name="Footer Placeholder 3">
            <a:extLst>
              <a:ext uri="{FF2B5EF4-FFF2-40B4-BE49-F238E27FC236}">
                <a16:creationId xmlns:a16="http://schemas.microsoft.com/office/drawing/2014/main" id="{297F2596-AD0C-515E-BF8F-67546375C1D5}"/>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96E63976-EC41-81A1-5CA5-4B9A5A2F7F58}"/>
              </a:ext>
            </a:extLst>
          </p:cNvPr>
          <p:cNvSpPr>
            <a:spLocks noGrp="1"/>
          </p:cNvSpPr>
          <p:nvPr>
            <p:ph type="sldNum" sz="quarter" idx="12"/>
          </p:nvPr>
        </p:nvSpPr>
        <p:spPr/>
        <p:txBody>
          <a:bodyPr/>
          <a:lstStyle/>
          <a:p>
            <a:fld id="{773627B9-EDF7-43C4-9C41-F1A2ED837413}" type="slidenum">
              <a:rPr lang="en-US" smtClean="0"/>
              <a:t>17</a:t>
            </a:fld>
            <a:endParaRPr lang="en-US"/>
          </a:p>
        </p:txBody>
      </p:sp>
      <p:pic>
        <p:nvPicPr>
          <p:cNvPr id="3" name="Picture 2" descr="KLE Technological University - Wikipedia">
            <a:extLst>
              <a:ext uri="{FF2B5EF4-FFF2-40B4-BE49-F238E27FC236}">
                <a16:creationId xmlns:a16="http://schemas.microsoft.com/office/drawing/2014/main" id="{49C47A6B-3C0C-F633-65CC-11EEC39BC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6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57B7-9012-457E-AD08-B3AB01566927}"/>
              </a:ext>
            </a:extLst>
          </p:cNvPr>
          <p:cNvSpPr>
            <a:spLocks noGrp="1"/>
          </p:cNvSpPr>
          <p:nvPr>
            <p:ph type="title"/>
          </p:nvPr>
        </p:nvSpPr>
        <p:spPr/>
        <p:txBody>
          <a:bodyPr/>
          <a:lstStyle/>
          <a:p>
            <a:pPr algn="ctr"/>
            <a:r>
              <a:rPr lang="en-US" b="1" i="1" dirty="0"/>
              <a:t>Learning outcomes</a:t>
            </a:r>
          </a:p>
        </p:txBody>
      </p:sp>
      <p:sp>
        <p:nvSpPr>
          <p:cNvPr id="3" name="Content Placeholder 2">
            <a:extLst>
              <a:ext uri="{FF2B5EF4-FFF2-40B4-BE49-F238E27FC236}">
                <a16:creationId xmlns:a16="http://schemas.microsoft.com/office/drawing/2014/main" id="{82B82993-B1D6-4006-A5FD-F5B6A3DCD49C}"/>
              </a:ext>
            </a:extLst>
          </p:cNvPr>
          <p:cNvSpPr>
            <a:spLocks noGrp="1"/>
          </p:cNvSpPr>
          <p:nvPr>
            <p:ph idx="1"/>
          </p:nvPr>
        </p:nvSpPr>
        <p:spPr>
          <a:xfrm>
            <a:off x="282253" y="1716357"/>
            <a:ext cx="11149519" cy="4639993"/>
          </a:xfrm>
        </p:spPr>
        <p:txBody>
          <a:bodyPr>
            <a:normAutofit/>
          </a:bodyPr>
          <a:lstStyle/>
          <a:p>
            <a:pPr marL="0" indent="0">
              <a:buNone/>
            </a:pPr>
            <a:r>
              <a:rPr lang="en-US" b="1" dirty="0">
                <a:effectLst>
                  <a:outerShdw blurRad="38100" dist="38100" dir="2700000" algn="tl">
                    <a:srgbClr val="000000">
                      <a:alpha val="43137"/>
                    </a:srgbClr>
                  </a:outerShdw>
                </a:effectLst>
              </a:rPr>
              <a:t>-&gt;  </a:t>
            </a:r>
            <a:r>
              <a:rPr lang="en-US" dirty="0"/>
              <a:t>Architecture and working of 8051 microcontroller.</a:t>
            </a:r>
          </a:p>
          <a:p>
            <a:pPr marL="0" indent="0">
              <a:buNone/>
            </a:pPr>
            <a:endParaRPr lang="en-US" dirty="0"/>
          </a:p>
          <a:p>
            <a:pPr marL="0" indent="0">
              <a:buNone/>
            </a:pPr>
            <a:r>
              <a:rPr lang="en-US" b="1" dirty="0">
                <a:effectLst>
                  <a:outerShdw blurRad="38100" dist="38100" dir="2700000" algn="tl">
                    <a:srgbClr val="000000">
                      <a:alpha val="43137"/>
                    </a:srgbClr>
                  </a:outerShdw>
                </a:effectLst>
              </a:rPr>
              <a:t>-&gt;  </a:t>
            </a:r>
            <a:r>
              <a:rPr lang="en-US" dirty="0"/>
              <a:t>Applications of 8051 microcontroller.</a:t>
            </a:r>
          </a:p>
          <a:p>
            <a:pPr marL="0" indent="0">
              <a:buNone/>
            </a:pPr>
            <a:endParaRPr lang="en-US" dirty="0"/>
          </a:p>
          <a:p>
            <a:pPr marL="0" indent="0">
              <a:buNone/>
            </a:pPr>
            <a:r>
              <a:rPr lang="en-US" b="1" dirty="0">
                <a:effectLst>
                  <a:outerShdw blurRad="38100" dist="38100" dir="2700000" algn="tl">
                    <a:srgbClr val="000000">
                      <a:alpha val="43137"/>
                    </a:srgbClr>
                  </a:outerShdw>
                </a:effectLst>
              </a:rPr>
              <a:t>-&gt; </a:t>
            </a:r>
            <a:r>
              <a:rPr lang="en-US" dirty="0"/>
              <a:t> Techniques to convert digital signal to analog signal.</a:t>
            </a:r>
          </a:p>
          <a:p>
            <a:pPr marL="0" indent="0">
              <a:buNone/>
            </a:pPr>
            <a:endParaRPr lang="en-US" dirty="0"/>
          </a:p>
          <a:p>
            <a:pPr marL="0" indent="0">
              <a:buNone/>
            </a:pPr>
            <a:r>
              <a:rPr lang="en-US" b="1" dirty="0">
                <a:effectLst>
                  <a:outerShdw blurRad="38100" dist="38100" dir="2700000" algn="tl">
                    <a:srgbClr val="000000">
                      <a:alpha val="43137"/>
                    </a:srgbClr>
                  </a:outerShdw>
                </a:effectLst>
              </a:rPr>
              <a:t>-&gt; </a:t>
            </a:r>
            <a:r>
              <a:rPr lang="en-US" dirty="0"/>
              <a:t>DAC interfacing with microcontroller.</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C37F5DC0-A250-4537-AC0B-2F50E5B5C584}"/>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112C170F-9604-4735-AE59-569F8EE60CD0}"/>
              </a:ext>
            </a:extLst>
          </p:cNvPr>
          <p:cNvSpPr>
            <a:spLocks noGrp="1"/>
          </p:cNvSpPr>
          <p:nvPr>
            <p:ph type="sldNum" sz="quarter" idx="12"/>
          </p:nvPr>
        </p:nvSpPr>
        <p:spPr/>
        <p:txBody>
          <a:bodyPr/>
          <a:lstStyle/>
          <a:p>
            <a:fld id="{773627B9-EDF7-43C4-9C41-F1A2ED837413}" type="slidenum">
              <a:rPr lang="en-US" smtClean="0"/>
              <a:t>18</a:t>
            </a:fld>
            <a:endParaRPr lang="en-US"/>
          </a:p>
        </p:txBody>
      </p:sp>
      <p:pic>
        <p:nvPicPr>
          <p:cNvPr id="6" name="Picture 2" descr="KLE Technological University - Wikipedia">
            <a:extLst>
              <a:ext uri="{FF2B5EF4-FFF2-40B4-BE49-F238E27FC236}">
                <a16:creationId xmlns:a16="http://schemas.microsoft.com/office/drawing/2014/main" id="{B20378D0-1218-5309-6119-83DB31E12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959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9528B1-F498-4FE2-9BF7-1C6CB08F0E12}"/>
              </a:ext>
            </a:extLst>
          </p:cNvPr>
          <p:cNvSpPr>
            <a:spLocks noGrp="1"/>
          </p:cNvSpPr>
          <p:nvPr>
            <p:ph idx="1"/>
          </p:nvPr>
        </p:nvSpPr>
        <p:spPr/>
        <p:txBody>
          <a:bodyPr>
            <a:normAutofit/>
          </a:bodyPr>
          <a:lstStyle/>
          <a:p>
            <a:pPr marL="0" indent="0" algn="ctr">
              <a:buNone/>
            </a:pPr>
            <a:endParaRPr lang="en-US" sz="7200" b="1" i="1" dirty="0"/>
          </a:p>
          <a:p>
            <a:pPr marL="0" indent="0" algn="ctr">
              <a:buNone/>
            </a:pPr>
            <a:r>
              <a:rPr lang="en-US" sz="7200" b="1" i="1" dirty="0"/>
              <a:t>Thank you </a:t>
            </a:r>
          </a:p>
        </p:txBody>
      </p:sp>
      <p:sp>
        <p:nvSpPr>
          <p:cNvPr id="4" name="Footer Placeholder 3">
            <a:extLst>
              <a:ext uri="{FF2B5EF4-FFF2-40B4-BE49-F238E27FC236}">
                <a16:creationId xmlns:a16="http://schemas.microsoft.com/office/drawing/2014/main" id="{09CC7D8F-C1AC-43FA-A1C3-5BB6E840FBF7}"/>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9F16C15B-8EAC-430E-9D8A-CBA4302568CB}"/>
              </a:ext>
            </a:extLst>
          </p:cNvPr>
          <p:cNvSpPr>
            <a:spLocks noGrp="1"/>
          </p:cNvSpPr>
          <p:nvPr>
            <p:ph type="sldNum" sz="quarter" idx="12"/>
          </p:nvPr>
        </p:nvSpPr>
        <p:spPr/>
        <p:txBody>
          <a:bodyPr/>
          <a:lstStyle/>
          <a:p>
            <a:fld id="{773627B9-EDF7-43C4-9C41-F1A2ED837413}" type="slidenum">
              <a:rPr lang="en-US" smtClean="0"/>
              <a:t>19</a:t>
            </a:fld>
            <a:endParaRPr lang="en-US"/>
          </a:p>
        </p:txBody>
      </p:sp>
      <p:pic>
        <p:nvPicPr>
          <p:cNvPr id="2" name="Picture 2" descr="KLE Technological University - Wikipedia">
            <a:extLst>
              <a:ext uri="{FF2B5EF4-FFF2-40B4-BE49-F238E27FC236}">
                <a16:creationId xmlns:a16="http://schemas.microsoft.com/office/drawing/2014/main" id="{19457450-23ED-C3BA-3E78-CC06F8EEB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48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4D60-8E65-4DF7-8B14-024D7EB8F26E}"/>
              </a:ext>
            </a:extLst>
          </p:cNvPr>
          <p:cNvSpPr>
            <a:spLocks noGrp="1"/>
          </p:cNvSpPr>
          <p:nvPr>
            <p:ph type="title"/>
          </p:nvPr>
        </p:nvSpPr>
        <p:spPr>
          <a:xfrm>
            <a:off x="838200" y="946518"/>
            <a:ext cx="2961167" cy="1325563"/>
          </a:xfrm>
        </p:spPr>
        <p:txBody>
          <a:bodyPr/>
          <a:lstStyle/>
          <a:p>
            <a:r>
              <a:rPr lang="en-US" b="1" i="1" u="sng" dirty="0"/>
              <a:t>Contents :</a:t>
            </a:r>
            <a:r>
              <a:rPr lang="en-US" dirty="0"/>
              <a:t>	</a:t>
            </a:r>
          </a:p>
        </p:txBody>
      </p:sp>
      <p:sp>
        <p:nvSpPr>
          <p:cNvPr id="3" name="Content Placeholder 2">
            <a:extLst>
              <a:ext uri="{FF2B5EF4-FFF2-40B4-BE49-F238E27FC236}">
                <a16:creationId xmlns:a16="http://schemas.microsoft.com/office/drawing/2014/main" id="{CDA5AF28-ECB3-47FB-BB86-804259E6317A}"/>
              </a:ext>
            </a:extLst>
          </p:cNvPr>
          <p:cNvSpPr>
            <a:spLocks noGrp="1"/>
          </p:cNvSpPr>
          <p:nvPr>
            <p:ph idx="1"/>
          </p:nvPr>
        </p:nvSpPr>
        <p:spPr>
          <a:xfrm>
            <a:off x="838200" y="2321109"/>
            <a:ext cx="10515600" cy="4351338"/>
          </a:xfrm>
        </p:spPr>
        <p:txBody>
          <a:bodyPr/>
          <a:lstStyle/>
          <a:p>
            <a:r>
              <a:rPr lang="en-US" i="1" dirty="0"/>
              <a:t>Problem Statement</a:t>
            </a:r>
          </a:p>
          <a:p>
            <a:r>
              <a:rPr lang="en-US" i="1" dirty="0"/>
              <a:t>Functional Block Diagram</a:t>
            </a:r>
          </a:p>
          <a:p>
            <a:r>
              <a:rPr lang="en-US" i="1" dirty="0"/>
              <a:t>Interfacing Diagram</a:t>
            </a:r>
          </a:p>
          <a:p>
            <a:r>
              <a:rPr lang="en-US" i="1" dirty="0"/>
              <a:t>Code with comments</a:t>
            </a:r>
          </a:p>
          <a:p>
            <a:r>
              <a:rPr lang="en-US" i="1" dirty="0"/>
              <a:t>Results Simulation</a:t>
            </a:r>
          </a:p>
          <a:p>
            <a:r>
              <a:rPr lang="en-US" i="1" dirty="0"/>
              <a:t>Results Hardware</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7014473A-B402-45E1-AF6B-F87C37661BDF}"/>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C9E1F6D3-63A9-4815-9726-D4CEDFE114B8}"/>
              </a:ext>
            </a:extLst>
          </p:cNvPr>
          <p:cNvSpPr>
            <a:spLocks noGrp="1"/>
          </p:cNvSpPr>
          <p:nvPr>
            <p:ph type="sldNum" sz="quarter" idx="12"/>
          </p:nvPr>
        </p:nvSpPr>
        <p:spPr/>
        <p:txBody>
          <a:bodyPr/>
          <a:lstStyle/>
          <a:p>
            <a:fld id="{773627B9-EDF7-43C4-9C41-F1A2ED837413}" type="slidenum">
              <a:rPr lang="en-US" smtClean="0"/>
              <a:t>2</a:t>
            </a:fld>
            <a:endParaRPr lang="en-US"/>
          </a:p>
        </p:txBody>
      </p:sp>
      <p:pic>
        <p:nvPicPr>
          <p:cNvPr id="6" name="Picture 2" descr="KLE Technological University - Wikipedia">
            <a:extLst>
              <a:ext uri="{FF2B5EF4-FFF2-40B4-BE49-F238E27FC236}">
                <a16:creationId xmlns:a16="http://schemas.microsoft.com/office/drawing/2014/main" id="{8AB1DC93-0FC1-1DD4-BB84-9D2105FE1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826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71B8-C203-4376-9431-CBF2ED26A627}"/>
              </a:ext>
            </a:extLst>
          </p:cNvPr>
          <p:cNvSpPr>
            <a:spLocks noGrp="1"/>
          </p:cNvSpPr>
          <p:nvPr>
            <p:ph type="title"/>
          </p:nvPr>
        </p:nvSpPr>
        <p:spPr>
          <a:xfrm>
            <a:off x="1225685" y="1206230"/>
            <a:ext cx="8891082" cy="1056026"/>
          </a:xfrm>
        </p:spPr>
        <p:txBody>
          <a:bodyPr>
            <a:normAutofit fontScale="90000"/>
          </a:bodyPr>
          <a:lstStyle/>
          <a:p>
            <a:pPr algn="ctr"/>
            <a:r>
              <a:rPr lang="en-US" b="1" i="1" u="sng" dirty="0"/>
              <a:t>Problem Statement</a:t>
            </a:r>
            <a:br>
              <a:rPr lang="en-US" dirty="0"/>
            </a:br>
            <a:endParaRPr lang="en-US" dirty="0"/>
          </a:p>
        </p:txBody>
      </p:sp>
      <p:sp>
        <p:nvSpPr>
          <p:cNvPr id="3" name="Content Placeholder 2">
            <a:extLst>
              <a:ext uri="{FF2B5EF4-FFF2-40B4-BE49-F238E27FC236}">
                <a16:creationId xmlns:a16="http://schemas.microsoft.com/office/drawing/2014/main" id="{46FACCFE-1EB1-4691-8B3E-FE0FA1E2C353}"/>
              </a:ext>
            </a:extLst>
          </p:cNvPr>
          <p:cNvSpPr>
            <a:spLocks noGrp="1"/>
          </p:cNvSpPr>
          <p:nvPr>
            <p:ph idx="1"/>
          </p:nvPr>
        </p:nvSpPr>
        <p:spPr>
          <a:xfrm>
            <a:off x="1108953" y="2441643"/>
            <a:ext cx="9231550" cy="2276272"/>
          </a:xfrm>
        </p:spPr>
        <p:txBody>
          <a:bodyPr>
            <a:normAutofit/>
          </a:bodyPr>
          <a:lstStyle/>
          <a:p>
            <a:pPr marL="0" indent="0">
              <a:buNone/>
            </a:pPr>
            <a:r>
              <a:rPr lang="en-US" sz="4000" dirty="0">
                <a:solidFill>
                  <a:srgbClr val="FF0000"/>
                </a:solidFill>
              </a:rPr>
              <a:t>                        </a:t>
            </a:r>
            <a:r>
              <a:rPr lang="en-US" sz="4000" b="1" dirty="0"/>
              <a:t>INTERFACING </a:t>
            </a:r>
          </a:p>
          <a:p>
            <a:pPr marL="0" indent="0">
              <a:buNone/>
            </a:pPr>
            <a:r>
              <a:rPr lang="en-US" sz="4000" b="1" dirty="0"/>
              <a:t>                                OF       </a:t>
            </a:r>
          </a:p>
          <a:p>
            <a:pPr marL="0" indent="0">
              <a:buNone/>
            </a:pPr>
            <a:r>
              <a:rPr lang="en-US" sz="4000" b="1" dirty="0"/>
              <a:t>     DIGITAL TO ANALOG CONVERTER</a:t>
            </a:r>
          </a:p>
        </p:txBody>
      </p:sp>
      <p:sp>
        <p:nvSpPr>
          <p:cNvPr id="4" name="Footer Placeholder 3">
            <a:extLst>
              <a:ext uri="{FF2B5EF4-FFF2-40B4-BE49-F238E27FC236}">
                <a16:creationId xmlns:a16="http://schemas.microsoft.com/office/drawing/2014/main" id="{3E2B1AE1-FC13-4723-A426-15A9E428F321}"/>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235CBCDE-60B8-41B1-8EFD-1FABEC1D7502}"/>
              </a:ext>
            </a:extLst>
          </p:cNvPr>
          <p:cNvSpPr>
            <a:spLocks noGrp="1"/>
          </p:cNvSpPr>
          <p:nvPr>
            <p:ph type="sldNum" sz="quarter" idx="12"/>
          </p:nvPr>
        </p:nvSpPr>
        <p:spPr/>
        <p:txBody>
          <a:bodyPr/>
          <a:lstStyle/>
          <a:p>
            <a:fld id="{773627B9-EDF7-43C4-9C41-F1A2ED837413}" type="slidenum">
              <a:rPr lang="en-US" smtClean="0"/>
              <a:t>3</a:t>
            </a:fld>
            <a:endParaRPr lang="en-US"/>
          </a:p>
        </p:txBody>
      </p:sp>
      <p:pic>
        <p:nvPicPr>
          <p:cNvPr id="6" name="Picture 2" descr="KLE Technological University - Wikipedia">
            <a:extLst>
              <a:ext uri="{FF2B5EF4-FFF2-40B4-BE49-F238E27FC236}">
                <a16:creationId xmlns:a16="http://schemas.microsoft.com/office/drawing/2014/main" id="{6585F9F2-7428-376A-72C6-B2DACC80E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31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816F-0B18-49A9-8E70-32F9B79DF842}"/>
              </a:ext>
            </a:extLst>
          </p:cNvPr>
          <p:cNvSpPr>
            <a:spLocks noGrp="1"/>
          </p:cNvSpPr>
          <p:nvPr>
            <p:ph type="title"/>
          </p:nvPr>
        </p:nvSpPr>
        <p:spPr>
          <a:xfrm>
            <a:off x="1840111" y="265101"/>
            <a:ext cx="9875196" cy="1325563"/>
          </a:xfrm>
        </p:spPr>
        <p:txBody>
          <a:bodyPr/>
          <a:lstStyle/>
          <a:p>
            <a:pPr algn="ctr"/>
            <a:r>
              <a:rPr lang="en-US" b="1" i="1" u="sng" dirty="0"/>
              <a:t>Functional Block Diagram</a:t>
            </a:r>
            <a:br>
              <a:rPr lang="en-US" dirty="0"/>
            </a:br>
            <a:r>
              <a:rPr lang="en-US" sz="3200" b="1" dirty="0"/>
              <a:t>Method 1-Output on CRO</a:t>
            </a:r>
          </a:p>
        </p:txBody>
      </p:sp>
      <p:sp>
        <p:nvSpPr>
          <p:cNvPr id="4" name="Footer Placeholder 3">
            <a:extLst>
              <a:ext uri="{FF2B5EF4-FFF2-40B4-BE49-F238E27FC236}">
                <a16:creationId xmlns:a16="http://schemas.microsoft.com/office/drawing/2014/main" id="{BE29CED2-6A39-4351-80F3-347DDBCBC060}"/>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4D05D64F-E5E0-4075-B268-7D9C0E3B071A}"/>
              </a:ext>
            </a:extLst>
          </p:cNvPr>
          <p:cNvSpPr>
            <a:spLocks noGrp="1"/>
          </p:cNvSpPr>
          <p:nvPr>
            <p:ph type="sldNum" sz="quarter" idx="12"/>
          </p:nvPr>
        </p:nvSpPr>
        <p:spPr/>
        <p:txBody>
          <a:bodyPr/>
          <a:lstStyle/>
          <a:p>
            <a:fld id="{773627B9-EDF7-43C4-9C41-F1A2ED837413}" type="slidenum">
              <a:rPr lang="en-US" smtClean="0"/>
              <a:t>4</a:t>
            </a:fld>
            <a:endParaRPr lang="en-US"/>
          </a:p>
        </p:txBody>
      </p:sp>
      <p:sp>
        <p:nvSpPr>
          <p:cNvPr id="6" name="Rectangle 5">
            <a:extLst>
              <a:ext uri="{FF2B5EF4-FFF2-40B4-BE49-F238E27FC236}">
                <a16:creationId xmlns:a16="http://schemas.microsoft.com/office/drawing/2014/main" id="{8309278C-D6B8-6886-79CD-482533E09D90}"/>
              </a:ext>
            </a:extLst>
          </p:cNvPr>
          <p:cNvSpPr/>
          <p:nvPr/>
        </p:nvSpPr>
        <p:spPr>
          <a:xfrm>
            <a:off x="867384" y="1398021"/>
            <a:ext cx="2519257" cy="684469"/>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8051 PROGRAMMER </a:t>
            </a:r>
          </a:p>
        </p:txBody>
      </p:sp>
      <p:sp>
        <p:nvSpPr>
          <p:cNvPr id="7" name="Arrow: Down 6">
            <a:extLst>
              <a:ext uri="{FF2B5EF4-FFF2-40B4-BE49-F238E27FC236}">
                <a16:creationId xmlns:a16="http://schemas.microsoft.com/office/drawing/2014/main" id="{40AAF761-BE66-2687-967A-4E0E6E4F8235}"/>
              </a:ext>
            </a:extLst>
          </p:cNvPr>
          <p:cNvSpPr/>
          <p:nvPr/>
        </p:nvSpPr>
        <p:spPr>
          <a:xfrm>
            <a:off x="2189439" y="2096395"/>
            <a:ext cx="94622" cy="338578"/>
          </a:xfrm>
          <a:prstGeom prst="down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p:txBody>
      </p:sp>
      <p:sp>
        <p:nvSpPr>
          <p:cNvPr id="8" name="TextBox 7">
            <a:extLst>
              <a:ext uri="{FF2B5EF4-FFF2-40B4-BE49-F238E27FC236}">
                <a16:creationId xmlns:a16="http://schemas.microsoft.com/office/drawing/2014/main" id="{4C2786EC-081B-1ED3-3F41-8A1E436F874C}"/>
              </a:ext>
            </a:extLst>
          </p:cNvPr>
          <p:cNvSpPr txBox="1"/>
          <p:nvPr/>
        </p:nvSpPr>
        <p:spPr>
          <a:xfrm>
            <a:off x="867384" y="2434974"/>
            <a:ext cx="2519257" cy="646331"/>
          </a:xfrm>
          <a:prstGeom prst="rect">
            <a:avLst/>
          </a:prstGeom>
          <a:solidFill>
            <a:schemeClr val="accent2">
              <a:lumMod val="40000"/>
              <a:lumOff val="60000"/>
            </a:schemeClr>
          </a:solidFill>
        </p:spPr>
        <p:txBody>
          <a:bodyPr wrap="square" rtlCol="0">
            <a:spAutoFit/>
          </a:bodyPr>
          <a:lstStyle/>
          <a:p>
            <a:r>
              <a:rPr lang="en-IN" dirty="0"/>
              <a:t>8051 EVALUATION BOARD</a:t>
            </a:r>
          </a:p>
        </p:txBody>
      </p:sp>
      <p:sp>
        <p:nvSpPr>
          <p:cNvPr id="12" name="TextBox 11">
            <a:extLst>
              <a:ext uri="{FF2B5EF4-FFF2-40B4-BE49-F238E27FC236}">
                <a16:creationId xmlns:a16="http://schemas.microsoft.com/office/drawing/2014/main" id="{BE2190C9-D379-8F38-A15D-EDCC0C494F92}"/>
              </a:ext>
            </a:extLst>
          </p:cNvPr>
          <p:cNvSpPr txBox="1"/>
          <p:nvPr/>
        </p:nvSpPr>
        <p:spPr>
          <a:xfrm>
            <a:off x="5000017" y="2616473"/>
            <a:ext cx="2261993" cy="369332"/>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dirty="0"/>
              <a:t>Supply</a:t>
            </a:r>
            <a:endParaRPr lang="en-IN" dirty="0"/>
          </a:p>
        </p:txBody>
      </p:sp>
      <p:sp>
        <p:nvSpPr>
          <p:cNvPr id="13" name="Arrow: Left 12">
            <a:extLst>
              <a:ext uri="{FF2B5EF4-FFF2-40B4-BE49-F238E27FC236}">
                <a16:creationId xmlns:a16="http://schemas.microsoft.com/office/drawing/2014/main" id="{DCC1852A-7F0E-F3E7-F826-441D896FC609}"/>
              </a:ext>
            </a:extLst>
          </p:cNvPr>
          <p:cNvSpPr/>
          <p:nvPr/>
        </p:nvSpPr>
        <p:spPr>
          <a:xfrm>
            <a:off x="3386639" y="2713165"/>
            <a:ext cx="1613378" cy="175949"/>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965CF09-DDB8-E879-D23F-9032AC757BD2}"/>
              </a:ext>
            </a:extLst>
          </p:cNvPr>
          <p:cNvSpPr txBox="1"/>
          <p:nvPr/>
        </p:nvSpPr>
        <p:spPr>
          <a:xfrm>
            <a:off x="867384" y="3510063"/>
            <a:ext cx="2519255" cy="369332"/>
          </a:xfrm>
          <a:prstGeom prst="rect">
            <a:avLst/>
          </a:prstGeom>
          <a:solidFill>
            <a:schemeClr val="accent2">
              <a:lumMod val="40000"/>
              <a:lumOff val="60000"/>
            </a:schemeClr>
          </a:solidFill>
        </p:spPr>
        <p:txBody>
          <a:bodyPr wrap="square" rtlCol="0">
            <a:spAutoFit/>
          </a:bodyPr>
          <a:lstStyle/>
          <a:p>
            <a:r>
              <a:rPr lang="en-IN" dirty="0"/>
              <a:t>INPUT : 0808 IC(DAC)</a:t>
            </a:r>
          </a:p>
        </p:txBody>
      </p:sp>
      <p:sp>
        <p:nvSpPr>
          <p:cNvPr id="15" name="Arrow: Down 14">
            <a:extLst>
              <a:ext uri="{FF2B5EF4-FFF2-40B4-BE49-F238E27FC236}">
                <a16:creationId xmlns:a16="http://schemas.microsoft.com/office/drawing/2014/main" id="{A0475DEB-FACF-10C0-D2B6-3DB2FA7D2DD5}"/>
              </a:ext>
            </a:extLst>
          </p:cNvPr>
          <p:cNvSpPr/>
          <p:nvPr/>
        </p:nvSpPr>
        <p:spPr>
          <a:xfrm>
            <a:off x="2154960" y="3081305"/>
            <a:ext cx="129101" cy="428759"/>
          </a:xfrm>
          <a:prstGeom prst="down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p:txBody>
      </p:sp>
      <p:sp>
        <p:nvSpPr>
          <p:cNvPr id="18" name="Rectangle 17">
            <a:extLst>
              <a:ext uri="{FF2B5EF4-FFF2-40B4-BE49-F238E27FC236}">
                <a16:creationId xmlns:a16="http://schemas.microsoft.com/office/drawing/2014/main" id="{F2EA5DA1-EDAD-DC4E-1C97-68CA351DCCF8}"/>
              </a:ext>
            </a:extLst>
          </p:cNvPr>
          <p:cNvSpPr/>
          <p:nvPr/>
        </p:nvSpPr>
        <p:spPr>
          <a:xfrm>
            <a:off x="867383" y="4240736"/>
            <a:ext cx="2519257" cy="36134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OP AMP</a:t>
            </a:r>
          </a:p>
        </p:txBody>
      </p:sp>
      <p:sp>
        <p:nvSpPr>
          <p:cNvPr id="19" name="Arrow: Down 18">
            <a:extLst>
              <a:ext uri="{FF2B5EF4-FFF2-40B4-BE49-F238E27FC236}">
                <a16:creationId xmlns:a16="http://schemas.microsoft.com/office/drawing/2014/main" id="{0552FA15-1332-C755-263B-7D1D9823A2AA}"/>
              </a:ext>
            </a:extLst>
          </p:cNvPr>
          <p:cNvSpPr/>
          <p:nvPr/>
        </p:nvSpPr>
        <p:spPr>
          <a:xfrm>
            <a:off x="2154960" y="3871404"/>
            <a:ext cx="129101" cy="369333"/>
          </a:xfrm>
          <a:prstGeom prst="downArrow">
            <a:avLst>
              <a:gd name="adj1" fmla="val 42257"/>
              <a:gd name="adj2" fmla="val 50000"/>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p:txBody>
      </p:sp>
      <p:sp>
        <p:nvSpPr>
          <p:cNvPr id="20" name="Rectangle 19">
            <a:extLst>
              <a:ext uri="{FF2B5EF4-FFF2-40B4-BE49-F238E27FC236}">
                <a16:creationId xmlns:a16="http://schemas.microsoft.com/office/drawing/2014/main" id="{71180F36-9D97-0D73-E2A7-D49492775BF9}"/>
              </a:ext>
            </a:extLst>
          </p:cNvPr>
          <p:cNvSpPr/>
          <p:nvPr/>
        </p:nvSpPr>
        <p:spPr>
          <a:xfrm>
            <a:off x="867384" y="5153699"/>
            <a:ext cx="2519255" cy="51461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CRO</a:t>
            </a:r>
          </a:p>
        </p:txBody>
      </p:sp>
      <p:sp>
        <p:nvSpPr>
          <p:cNvPr id="21" name="Arrow: Down 20">
            <a:extLst>
              <a:ext uri="{FF2B5EF4-FFF2-40B4-BE49-F238E27FC236}">
                <a16:creationId xmlns:a16="http://schemas.microsoft.com/office/drawing/2014/main" id="{4DABDCF1-8384-719B-821D-D563FCA0F4C9}"/>
              </a:ext>
            </a:extLst>
          </p:cNvPr>
          <p:cNvSpPr/>
          <p:nvPr/>
        </p:nvSpPr>
        <p:spPr>
          <a:xfrm>
            <a:off x="2154960" y="4602077"/>
            <a:ext cx="129101" cy="551621"/>
          </a:xfrm>
          <a:prstGeom prst="downArrow">
            <a:avLst>
              <a:gd name="adj1" fmla="val 42257"/>
              <a:gd name="adj2" fmla="val 50000"/>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p:txBody>
      </p:sp>
      <p:pic>
        <p:nvPicPr>
          <p:cNvPr id="3" name="Picture 2" descr="KLE Technological University - Wikipedia">
            <a:extLst>
              <a:ext uri="{FF2B5EF4-FFF2-40B4-BE49-F238E27FC236}">
                <a16:creationId xmlns:a16="http://schemas.microsoft.com/office/drawing/2014/main" id="{42010B2B-627F-CFF7-7605-5228A481D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924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CEF1-1090-F79C-1BEF-5EE6C1426B2E}"/>
              </a:ext>
            </a:extLst>
          </p:cNvPr>
          <p:cNvSpPr>
            <a:spLocks noGrp="1"/>
          </p:cNvSpPr>
          <p:nvPr>
            <p:ph type="title"/>
          </p:nvPr>
        </p:nvSpPr>
        <p:spPr>
          <a:xfrm>
            <a:off x="838200" y="522902"/>
            <a:ext cx="10515600" cy="1325563"/>
          </a:xfrm>
        </p:spPr>
        <p:txBody>
          <a:bodyPr>
            <a:normAutofit/>
          </a:bodyPr>
          <a:lstStyle/>
          <a:p>
            <a:pPr algn="ctr"/>
            <a:r>
              <a:rPr lang="en-US" sz="4000" b="1" u="sng" dirty="0"/>
              <a:t>Sine Wave Generation on CRO:</a:t>
            </a:r>
            <a:endParaRPr lang="en-IN" sz="4000" b="1" u="sng" dirty="0"/>
          </a:p>
        </p:txBody>
      </p:sp>
      <p:sp>
        <p:nvSpPr>
          <p:cNvPr id="3" name="Content Placeholder 2">
            <a:extLst>
              <a:ext uri="{FF2B5EF4-FFF2-40B4-BE49-F238E27FC236}">
                <a16:creationId xmlns:a16="http://schemas.microsoft.com/office/drawing/2014/main" id="{CA5102A3-983D-9409-220F-FD3F8341C49F}"/>
              </a:ext>
            </a:extLst>
          </p:cNvPr>
          <p:cNvSpPr>
            <a:spLocks noGrp="1"/>
          </p:cNvSpPr>
          <p:nvPr>
            <p:ph idx="1"/>
          </p:nvPr>
        </p:nvSpPr>
        <p:spPr>
          <a:xfrm>
            <a:off x="838200" y="1848465"/>
            <a:ext cx="10515600" cy="4328498"/>
          </a:xfrm>
        </p:spPr>
        <p:txBody>
          <a:bodyPr/>
          <a:lstStyle/>
          <a:p>
            <a:r>
              <a:rPr lang="en-US" dirty="0"/>
              <a:t>Generating Sinewave using DAC and 8051 Microcontroller For generating sinewave, at first we need a look-up table to represent the magnitude of the sine value of angles between 0° to 360°. The sine function varies from -1 to +1. In the table only integer values are applicable for DAC input. In this example we will consider 30° increments and calculate the values from degree to DAC input. We are assuming full-scale voltage of 10V for DAC output. We can follow this formula to get the voltage ranges. Vout = 5V + (5 ×sinθ)</a:t>
            </a:r>
            <a:endParaRPr lang="en-IN" dirty="0"/>
          </a:p>
        </p:txBody>
      </p:sp>
      <p:sp>
        <p:nvSpPr>
          <p:cNvPr id="4" name="Footer Placeholder 3">
            <a:extLst>
              <a:ext uri="{FF2B5EF4-FFF2-40B4-BE49-F238E27FC236}">
                <a16:creationId xmlns:a16="http://schemas.microsoft.com/office/drawing/2014/main" id="{75317990-1357-D4FE-A4D6-DA3A865D8410}"/>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88F6C156-873A-E171-81BA-F897303E6A9B}"/>
              </a:ext>
            </a:extLst>
          </p:cNvPr>
          <p:cNvSpPr>
            <a:spLocks noGrp="1"/>
          </p:cNvSpPr>
          <p:nvPr>
            <p:ph type="sldNum" sz="quarter" idx="12"/>
          </p:nvPr>
        </p:nvSpPr>
        <p:spPr/>
        <p:txBody>
          <a:bodyPr/>
          <a:lstStyle/>
          <a:p>
            <a:fld id="{773627B9-EDF7-43C4-9C41-F1A2ED837413}" type="slidenum">
              <a:rPr lang="en-US" smtClean="0"/>
              <a:t>5</a:t>
            </a:fld>
            <a:endParaRPr lang="en-US"/>
          </a:p>
        </p:txBody>
      </p:sp>
      <p:pic>
        <p:nvPicPr>
          <p:cNvPr id="6" name="Picture 2" descr="KLE Technological University - Wikipedia">
            <a:extLst>
              <a:ext uri="{FF2B5EF4-FFF2-40B4-BE49-F238E27FC236}">
                <a16:creationId xmlns:a16="http://schemas.microsoft.com/office/drawing/2014/main" id="{F68C0D8C-2735-1394-70FD-DAD0FD73F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07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E64D9B8-19F3-71B7-7E65-54B0AE1AD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5587" y="1178042"/>
            <a:ext cx="4640825" cy="4979834"/>
          </a:xfrm>
        </p:spPr>
      </p:pic>
      <p:sp>
        <p:nvSpPr>
          <p:cNvPr id="4" name="Footer Placeholder 3">
            <a:extLst>
              <a:ext uri="{FF2B5EF4-FFF2-40B4-BE49-F238E27FC236}">
                <a16:creationId xmlns:a16="http://schemas.microsoft.com/office/drawing/2014/main" id="{96525D1F-FD83-71E5-0846-8A1A116899EF}"/>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12E10CF2-B5FC-DB48-082D-4790DC5522B2}"/>
              </a:ext>
            </a:extLst>
          </p:cNvPr>
          <p:cNvSpPr>
            <a:spLocks noGrp="1"/>
          </p:cNvSpPr>
          <p:nvPr>
            <p:ph type="sldNum" sz="quarter" idx="12"/>
          </p:nvPr>
        </p:nvSpPr>
        <p:spPr/>
        <p:txBody>
          <a:bodyPr/>
          <a:lstStyle/>
          <a:p>
            <a:fld id="{773627B9-EDF7-43C4-9C41-F1A2ED837413}" type="slidenum">
              <a:rPr lang="en-US" smtClean="0"/>
              <a:t>6</a:t>
            </a:fld>
            <a:endParaRPr lang="en-US"/>
          </a:p>
        </p:txBody>
      </p:sp>
      <p:pic>
        <p:nvPicPr>
          <p:cNvPr id="2" name="Picture 2" descr="KLE Technological University - Wikipedia">
            <a:extLst>
              <a:ext uri="{FF2B5EF4-FFF2-40B4-BE49-F238E27FC236}">
                <a16:creationId xmlns:a16="http://schemas.microsoft.com/office/drawing/2014/main" id="{086D64AD-4665-AED2-05EE-82BF9AE59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181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4879-44FD-1240-3F22-2EDB89E0A7CA}"/>
              </a:ext>
            </a:extLst>
          </p:cNvPr>
          <p:cNvSpPr>
            <a:spLocks noGrp="1"/>
          </p:cNvSpPr>
          <p:nvPr>
            <p:ph type="title"/>
          </p:nvPr>
        </p:nvSpPr>
        <p:spPr>
          <a:xfrm>
            <a:off x="838200" y="365125"/>
            <a:ext cx="10515600" cy="1001559"/>
          </a:xfrm>
        </p:spPr>
        <p:txBody>
          <a:bodyPr/>
          <a:lstStyle/>
          <a:p>
            <a:pPr algn="ctr"/>
            <a:r>
              <a:rPr lang="en-US" b="1" u="sng" dirty="0"/>
              <a:t>Code –Method 1</a:t>
            </a:r>
            <a:endParaRPr lang="en-IN" b="1" u="sng" dirty="0"/>
          </a:p>
        </p:txBody>
      </p:sp>
      <p:sp>
        <p:nvSpPr>
          <p:cNvPr id="3" name="Content Placeholder 2">
            <a:extLst>
              <a:ext uri="{FF2B5EF4-FFF2-40B4-BE49-F238E27FC236}">
                <a16:creationId xmlns:a16="http://schemas.microsoft.com/office/drawing/2014/main" id="{D86F5D5A-B34C-54FC-B399-D29F11B6BC43}"/>
              </a:ext>
            </a:extLst>
          </p:cNvPr>
          <p:cNvSpPr>
            <a:spLocks noGrp="1"/>
          </p:cNvSpPr>
          <p:nvPr>
            <p:ph idx="1"/>
          </p:nvPr>
        </p:nvSpPr>
        <p:spPr>
          <a:xfrm>
            <a:off x="838200" y="1288026"/>
            <a:ext cx="10515600" cy="5433449"/>
          </a:xfrm>
        </p:spPr>
        <p:txBody>
          <a:bodyPr>
            <a:noAutofit/>
          </a:bodyPr>
          <a:lstStyle/>
          <a:p>
            <a:r>
              <a:rPr lang="en-IN" sz="2400" dirty="0"/>
              <a:t>#include&lt;reg51.h&gt;</a:t>
            </a:r>
          </a:p>
          <a:p>
            <a:r>
              <a:rPr lang="en-IN" sz="2400" dirty="0"/>
              <a:t>sfr DAC=0xA0; //Port P2 address</a:t>
            </a:r>
          </a:p>
          <a:p>
            <a:r>
              <a:rPr lang="en-IN" sz="2400" dirty="0"/>
              <a:t>void main()</a:t>
            </a:r>
          </a:p>
          <a:p>
            <a:r>
              <a:rPr lang="en-IN" sz="2400" dirty="0"/>
              <a:t> {int sin_value[12]=(128,192,238,255,238,192,128,64,17,0,17,64); </a:t>
            </a:r>
          </a:p>
          <a:p>
            <a:r>
              <a:rPr lang="en-IN" sz="2400" dirty="0"/>
              <a:t>int i;</a:t>
            </a:r>
          </a:p>
          <a:p>
            <a:r>
              <a:rPr lang="en-IN" sz="2400" dirty="0"/>
              <a:t>while (1)</a:t>
            </a:r>
          </a:p>
          <a:p>
            <a:r>
              <a:rPr lang="en-IN" sz="2400" dirty="0"/>
              <a:t>{for (i=0; i&lt;12; i++)</a:t>
            </a:r>
          </a:p>
          <a:p>
            <a:r>
              <a:rPr lang="en-IN" sz="2400" dirty="0"/>
              <a:t>{DAC=sin_value[i];</a:t>
            </a:r>
          </a:p>
          <a:p>
            <a:r>
              <a:rPr lang="en-IN" sz="2400" dirty="0"/>
              <a:t>}</a:t>
            </a:r>
          </a:p>
          <a:p>
            <a:r>
              <a:rPr lang="en-IN" sz="2400" dirty="0"/>
              <a:t>}</a:t>
            </a:r>
          </a:p>
          <a:p>
            <a:r>
              <a:rPr lang="en-IN" sz="2400" dirty="0"/>
              <a:t>}</a:t>
            </a:r>
          </a:p>
        </p:txBody>
      </p:sp>
      <p:sp>
        <p:nvSpPr>
          <p:cNvPr id="4" name="Footer Placeholder 3">
            <a:extLst>
              <a:ext uri="{FF2B5EF4-FFF2-40B4-BE49-F238E27FC236}">
                <a16:creationId xmlns:a16="http://schemas.microsoft.com/office/drawing/2014/main" id="{2A44C773-06F6-08CB-0DB0-E74EC7A3AC07}"/>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024297FD-53B7-69F4-FBC0-81647919B0AF}"/>
              </a:ext>
            </a:extLst>
          </p:cNvPr>
          <p:cNvSpPr>
            <a:spLocks noGrp="1"/>
          </p:cNvSpPr>
          <p:nvPr>
            <p:ph type="sldNum" sz="quarter" idx="12"/>
          </p:nvPr>
        </p:nvSpPr>
        <p:spPr/>
        <p:txBody>
          <a:bodyPr/>
          <a:lstStyle/>
          <a:p>
            <a:fld id="{773627B9-EDF7-43C4-9C41-F1A2ED837413}" type="slidenum">
              <a:rPr lang="en-US" smtClean="0"/>
              <a:t>7</a:t>
            </a:fld>
            <a:endParaRPr lang="en-US"/>
          </a:p>
        </p:txBody>
      </p:sp>
      <p:pic>
        <p:nvPicPr>
          <p:cNvPr id="6" name="Picture 2" descr="KLE Technological University - Wikipedia">
            <a:extLst>
              <a:ext uri="{FF2B5EF4-FFF2-40B4-BE49-F238E27FC236}">
                <a16:creationId xmlns:a16="http://schemas.microsoft.com/office/drawing/2014/main" id="{FE3EEEDD-181E-1FAA-E611-5A68D5490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471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D5C2-579D-B1D3-EA6D-FDFBE78BD5A2}"/>
              </a:ext>
            </a:extLst>
          </p:cNvPr>
          <p:cNvSpPr>
            <a:spLocks noGrp="1"/>
          </p:cNvSpPr>
          <p:nvPr>
            <p:ph type="title"/>
          </p:nvPr>
        </p:nvSpPr>
        <p:spPr>
          <a:xfrm>
            <a:off x="501445" y="737418"/>
            <a:ext cx="10852355" cy="353963"/>
          </a:xfrm>
        </p:spPr>
        <p:txBody>
          <a:bodyPr>
            <a:normAutofit fontScale="90000"/>
          </a:bodyPr>
          <a:lstStyle/>
          <a:p>
            <a:pPr algn="ctr"/>
            <a:r>
              <a:rPr lang="en-US" b="1" u="sng" dirty="0"/>
              <a:t>Simulation: Method 1</a:t>
            </a:r>
            <a:endParaRPr lang="en-IN" b="1" u="sng" dirty="0"/>
          </a:p>
        </p:txBody>
      </p:sp>
      <p:pic>
        <p:nvPicPr>
          <p:cNvPr id="7" name="Content Placeholder 6">
            <a:extLst>
              <a:ext uri="{FF2B5EF4-FFF2-40B4-BE49-F238E27FC236}">
                <a16:creationId xmlns:a16="http://schemas.microsoft.com/office/drawing/2014/main" id="{CDC2851B-CCDE-A975-EFD7-A933E17C0E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258528"/>
            <a:ext cx="11611897" cy="5097821"/>
          </a:xfrm>
        </p:spPr>
      </p:pic>
      <p:sp>
        <p:nvSpPr>
          <p:cNvPr id="4" name="Footer Placeholder 3">
            <a:extLst>
              <a:ext uri="{FF2B5EF4-FFF2-40B4-BE49-F238E27FC236}">
                <a16:creationId xmlns:a16="http://schemas.microsoft.com/office/drawing/2014/main" id="{2625388A-356D-4877-30C8-85F08D109498}"/>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5A5F44D0-F541-0F2E-8B7D-D67E5B438A36}"/>
              </a:ext>
            </a:extLst>
          </p:cNvPr>
          <p:cNvSpPr>
            <a:spLocks noGrp="1"/>
          </p:cNvSpPr>
          <p:nvPr>
            <p:ph type="sldNum" sz="quarter" idx="12"/>
          </p:nvPr>
        </p:nvSpPr>
        <p:spPr/>
        <p:txBody>
          <a:bodyPr/>
          <a:lstStyle/>
          <a:p>
            <a:fld id="{773627B9-EDF7-43C4-9C41-F1A2ED837413}" type="slidenum">
              <a:rPr lang="en-US" smtClean="0"/>
              <a:t>8</a:t>
            </a:fld>
            <a:endParaRPr lang="en-US"/>
          </a:p>
        </p:txBody>
      </p:sp>
      <p:pic>
        <p:nvPicPr>
          <p:cNvPr id="3" name="Picture 2" descr="KLE Technological University - Wikipedia">
            <a:extLst>
              <a:ext uri="{FF2B5EF4-FFF2-40B4-BE49-F238E27FC236}">
                <a16:creationId xmlns:a16="http://schemas.microsoft.com/office/drawing/2014/main" id="{1E0627DD-5E0C-01E3-6D58-93C13EBA1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6C18-87DD-0F50-C92E-CF5FCB9885CC}"/>
              </a:ext>
            </a:extLst>
          </p:cNvPr>
          <p:cNvSpPr>
            <a:spLocks noGrp="1"/>
          </p:cNvSpPr>
          <p:nvPr>
            <p:ph type="title"/>
          </p:nvPr>
        </p:nvSpPr>
        <p:spPr>
          <a:xfrm>
            <a:off x="838200" y="499804"/>
            <a:ext cx="10515600" cy="1325563"/>
          </a:xfrm>
        </p:spPr>
        <p:txBody>
          <a:bodyPr/>
          <a:lstStyle/>
          <a:p>
            <a:pPr algn="ctr"/>
            <a:r>
              <a:rPr lang="en-US" b="1" u="sng" dirty="0"/>
              <a:t>Software Implementation:</a:t>
            </a:r>
            <a:endParaRPr lang="en-IN" b="1" u="sng" dirty="0"/>
          </a:p>
        </p:txBody>
      </p:sp>
      <p:pic>
        <p:nvPicPr>
          <p:cNvPr id="6" name="method 2">
            <a:hlinkClick r:id="" action="ppaction://media"/>
            <a:extLst>
              <a:ext uri="{FF2B5EF4-FFF2-40B4-BE49-F238E27FC236}">
                <a16:creationId xmlns:a16="http://schemas.microsoft.com/office/drawing/2014/main" id="{B33770EB-2E93-0AC7-55B7-B640195144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63329" y="1690688"/>
            <a:ext cx="9163665" cy="4486275"/>
          </a:xfrm>
        </p:spPr>
      </p:pic>
      <p:sp>
        <p:nvSpPr>
          <p:cNvPr id="4" name="Footer Placeholder 3">
            <a:extLst>
              <a:ext uri="{FF2B5EF4-FFF2-40B4-BE49-F238E27FC236}">
                <a16:creationId xmlns:a16="http://schemas.microsoft.com/office/drawing/2014/main" id="{6F7AE2AA-15D6-3039-8E97-A0455811EFD9}"/>
              </a:ext>
            </a:extLst>
          </p:cNvPr>
          <p:cNvSpPr>
            <a:spLocks noGrp="1"/>
          </p:cNvSpPr>
          <p:nvPr>
            <p:ph type="ftr" sz="quarter" idx="11"/>
          </p:nvPr>
        </p:nvSpPr>
        <p:spPr/>
        <p:txBody>
          <a:bodyPr/>
          <a:lstStyle/>
          <a:p>
            <a:r>
              <a:rPr lang="en-US"/>
              <a:t>Microcontroller Architecture and Programming</a:t>
            </a:r>
          </a:p>
        </p:txBody>
      </p:sp>
      <p:sp>
        <p:nvSpPr>
          <p:cNvPr id="5" name="Slide Number Placeholder 4">
            <a:extLst>
              <a:ext uri="{FF2B5EF4-FFF2-40B4-BE49-F238E27FC236}">
                <a16:creationId xmlns:a16="http://schemas.microsoft.com/office/drawing/2014/main" id="{ED4870BF-6A81-6F86-A41B-AC22E7400743}"/>
              </a:ext>
            </a:extLst>
          </p:cNvPr>
          <p:cNvSpPr>
            <a:spLocks noGrp="1"/>
          </p:cNvSpPr>
          <p:nvPr>
            <p:ph type="sldNum" sz="quarter" idx="12"/>
          </p:nvPr>
        </p:nvSpPr>
        <p:spPr/>
        <p:txBody>
          <a:bodyPr/>
          <a:lstStyle/>
          <a:p>
            <a:fld id="{773627B9-EDF7-43C4-9C41-F1A2ED837413}" type="slidenum">
              <a:rPr lang="en-US" smtClean="0"/>
              <a:t>9</a:t>
            </a:fld>
            <a:endParaRPr lang="en-US"/>
          </a:p>
        </p:txBody>
      </p:sp>
      <p:pic>
        <p:nvPicPr>
          <p:cNvPr id="3" name="Picture 2" descr="KLE Technological University - Wikipedia">
            <a:extLst>
              <a:ext uri="{FF2B5EF4-FFF2-40B4-BE49-F238E27FC236}">
                <a16:creationId xmlns:a16="http://schemas.microsoft.com/office/drawing/2014/main" id="{5C2E72E1-C480-72FE-58DC-6F3E41BC2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9" y="-7088"/>
            <a:ext cx="3458565" cy="8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00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688</Words>
  <Application>Microsoft Office PowerPoint</Application>
  <PresentationFormat>Widescreen</PresentationFormat>
  <Paragraphs>140</Paragraphs>
  <Slides>19</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Microcontroller Architecture and Programming </vt:lpstr>
      <vt:lpstr>Contents : </vt:lpstr>
      <vt:lpstr>Problem Statement </vt:lpstr>
      <vt:lpstr>Functional Block Diagram Method 1-Output on CRO</vt:lpstr>
      <vt:lpstr>Sine Wave Generation on CRO:</vt:lpstr>
      <vt:lpstr>PowerPoint Presentation</vt:lpstr>
      <vt:lpstr>Code –Method 1</vt:lpstr>
      <vt:lpstr>Simulation: Method 1</vt:lpstr>
      <vt:lpstr>Software Implementation:</vt:lpstr>
      <vt:lpstr>Results Hardware </vt:lpstr>
      <vt:lpstr>METHOD 2-Output on Voltmeter</vt:lpstr>
      <vt:lpstr>CODE-Method 2</vt:lpstr>
      <vt:lpstr>PowerPoint Presentation</vt:lpstr>
      <vt:lpstr>Simulation-Method 2 </vt:lpstr>
      <vt:lpstr>PowerPoint Presentation</vt:lpstr>
      <vt:lpstr>PowerPoint Presentation</vt:lpstr>
      <vt:lpstr>Results Hardware </vt:lpstr>
      <vt:lpstr>Learning outcomes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 Architecture and Programming</dc:title>
  <dc:creator>naveengowda kn</dc:creator>
  <cp:lastModifiedBy>Amit Kumar</cp:lastModifiedBy>
  <cp:revision>11</cp:revision>
  <dcterms:created xsi:type="dcterms:W3CDTF">2023-03-04T06:23:47Z</dcterms:created>
  <dcterms:modified xsi:type="dcterms:W3CDTF">2024-07-19T19:48:26Z</dcterms:modified>
</cp:coreProperties>
</file>